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02" r:id="rId3"/>
    <p:sldId id="371" r:id="rId4"/>
    <p:sldId id="373" r:id="rId5"/>
    <p:sldId id="303" r:id="rId6"/>
    <p:sldId id="304" r:id="rId7"/>
    <p:sldId id="375" r:id="rId8"/>
    <p:sldId id="377" r:id="rId9"/>
    <p:sldId id="348" r:id="rId10"/>
    <p:sldId id="380" r:id="rId11"/>
    <p:sldId id="382" r:id="rId12"/>
    <p:sldId id="296" r:id="rId13"/>
    <p:sldId id="297" r:id="rId14"/>
    <p:sldId id="306" r:id="rId15"/>
    <p:sldId id="271" r:id="rId16"/>
    <p:sldId id="308" r:id="rId17"/>
    <p:sldId id="310" r:id="rId18"/>
    <p:sldId id="367" r:id="rId19"/>
    <p:sldId id="340" r:id="rId20"/>
    <p:sldId id="341" r:id="rId21"/>
    <p:sldId id="357" r:id="rId22"/>
    <p:sldId id="354" r:id="rId23"/>
    <p:sldId id="355" r:id="rId24"/>
    <p:sldId id="366" r:id="rId25"/>
    <p:sldId id="358" r:id="rId26"/>
    <p:sldId id="383" r:id="rId27"/>
    <p:sldId id="342" r:id="rId28"/>
    <p:sldId id="360" r:id="rId29"/>
    <p:sldId id="362" r:id="rId30"/>
    <p:sldId id="292" r:id="rId31"/>
    <p:sldId id="364" r:id="rId32"/>
    <p:sldId id="369" r:id="rId33"/>
    <p:sldId id="368" r:id="rId34"/>
    <p:sldId id="294" r:id="rId35"/>
    <p:sldId id="290" r:id="rId36"/>
    <p:sldId id="353" r:id="rId37"/>
    <p:sldId id="346" r:id="rId38"/>
    <p:sldId id="320" r:id="rId39"/>
    <p:sldId id="322" r:id="rId40"/>
    <p:sldId id="324" r:id="rId41"/>
    <p:sldId id="326" r:id="rId42"/>
    <p:sldId id="328" r:id="rId43"/>
    <p:sldId id="331" r:id="rId44"/>
    <p:sldId id="333" r:id="rId45"/>
    <p:sldId id="312" r:id="rId46"/>
    <p:sldId id="316" r:id="rId47"/>
    <p:sldId id="31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17" autoAdjust="0"/>
    <p:restoredTop sz="90476" autoAdjust="0"/>
  </p:normalViewPr>
  <p:slideViewPr>
    <p:cSldViewPr>
      <p:cViewPr varScale="1">
        <p:scale>
          <a:sx n="67" d="100"/>
          <a:sy n="67" d="100"/>
        </p:scale>
        <p:origin x="-6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D33CD-9EF8-44FD-931A-FE8DC931F24B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295BF-BEE5-4008-AAD7-014EE9007C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8A5A9-FC18-49B8-9F75-876BB896BBCE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52DA1-A9E5-4F67-B8C4-70098965E5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52DA1-A9E5-4F67-B8C4-70098965E50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8E94D-61D5-4F69-81D7-4CE2E71D1141}" type="datetimeFigureOut">
              <a:rPr lang="en-US" smtClean="0"/>
              <a:pPr/>
              <a:t>10/31/2012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33401"/>
            <a:ext cx="9144000" cy="1523999"/>
          </a:xfrm>
        </p:spPr>
        <p:txBody>
          <a:bodyPr/>
          <a:lstStyle/>
          <a:p>
            <a:r>
              <a:rPr lang="en-US" dirty="0" smtClean="0"/>
              <a:t>HỘI CHỨNG XUẤT HUYẾT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TRẺ </a:t>
            </a:r>
            <a:r>
              <a:rPr lang="en-US" dirty="0" smtClean="0"/>
              <a:t>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38400"/>
            <a:ext cx="8839200" cy="3200400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SINH </a:t>
            </a:r>
            <a:r>
              <a:rPr lang="en-US" smtClean="0"/>
              <a:t>LÝ ĐÔNG </a:t>
            </a:r>
            <a:r>
              <a:rPr lang="en-US" dirty="0" smtClean="0"/>
              <a:t>MÁU</a:t>
            </a:r>
          </a:p>
          <a:p>
            <a:r>
              <a:rPr lang="en-US" dirty="0" smtClean="0"/>
              <a:t>CẤU TRÚC </a:t>
            </a:r>
            <a:r>
              <a:rPr lang="en-US" dirty="0" err="1" smtClean="0"/>
              <a:t>TiỂU</a:t>
            </a:r>
            <a:r>
              <a:rPr lang="en-US" dirty="0" smtClean="0"/>
              <a:t> CẦU &amp; CÁC YẾU TỐ LIÊN QUAN ĐÔNG MÁU</a:t>
            </a:r>
          </a:p>
          <a:p>
            <a:r>
              <a:rPr lang="en-US" dirty="0" smtClean="0"/>
              <a:t>SINH LÝ BỆNH</a:t>
            </a:r>
          </a:p>
          <a:p>
            <a:r>
              <a:rPr lang="en-US" dirty="0" smtClean="0"/>
              <a:t>TIẾP CẬN CHẨN ĐOÁN</a:t>
            </a:r>
            <a:endParaRPr lang="en-US" dirty="0"/>
          </a:p>
          <a:p>
            <a:r>
              <a:rPr lang="en-US" dirty="0" smtClean="0"/>
              <a:t>XÉT NGHIỆM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7189" y="188914"/>
            <a:ext cx="8686800" cy="706437"/>
          </a:xfrm>
        </p:spPr>
        <p:txBody>
          <a:bodyPr/>
          <a:lstStyle/>
          <a:p>
            <a:r>
              <a:rPr lang="en-US" sz="3000"/>
              <a:t>Algorithm for Use of rFVII in Controlling Bleeding</a:t>
            </a:r>
            <a:endParaRPr lang="th-TH" sz="3000"/>
          </a:p>
        </p:txBody>
      </p:sp>
      <p:sp>
        <p:nvSpPr>
          <p:cNvPr id="446467" name="Text Box 3"/>
          <p:cNvSpPr txBox="1">
            <a:spLocks noChangeArrowheads="1"/>
          </p:cNvSpPr>
          <p:nvPr/>
        </p:nvSpPr>
        <p:spPr bwMode="auto">
          <a:xfrm>
            <a:off x="2135012" y="1052513"/>
            <a:ext cx="2232378" cy="7302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Persistent massive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bleeding</a:t>
            </a:r>
            <a:endParaRPr lang="th-TH" sz="2000" b="1" dirty="0">
              <a:solidFill>
                <a:srgbClr val="0070C0"/>
              </a:solidFill>
            </a:endParaRPr>
          </a:p>
        </p:txBody>
      </p:sp>
      <p:sp>
        <p:nvSpPr>
          <p:cNvPr id="446468" name="Text Box 4"/>
          <p:cNvSpPr txBox="1">
            <a:spLocks noChangeArrowheads="1"/>
          </p:cNvSpPr>
          <p:nvPr/>
        </p:nvSpPr>
        <p:spPr bwMode="auto">
          <a:xfrm>
            <a:off x="1563512" y="2452688"/>
            <a:ext cx="3578224" cy="40011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First dose of </a:t>
            </a:r>
            <a:r>
              <a:rPr lang="en-US" sz="2000" b="1" dirty="0" err="1">
                <a:solidFill>
                  <a:srgbClr val="0070C0"/>
                </a:solidFill>
              </a:rPr>
              <a:t>rFVIIa</a:t>
            </a:r>
            <a:r>
              <a:rPr lang="en-US" sz="2000" b="1" dirty="0">
                <a:solidFill>
                  <a:srgbClr val="0070C0"/>
                </a:solidFill>
              </a:rPr>
              <a:t> 100 </a:t>
            </a:r>
            <a:r>
              <a:rPr lang="en-US" sz="2000" b="1" dirty="0">
                <a:solidFill>
                  <a:srgbClr val="0070C0"/>
                </a:solidFill>
                <a:sym typeface="Symbol" pitchFamily="18" charset="2"/>
              </a:rPr>
              <a:t></a:t>
            </a:r>
            <a:r>
              <a:rPr lang="en-US" sz="2000" b="1" dirty="0">
                <a:solidFill>
                  <a:srgbClr val="0070C0"/>
                </a:solidFill>
              </a:rPr>
              <a:t>g/kg </a:t>
            </a:r>
            <a:endParaRPr lang="th-TH" sz="2000" b="1" dirty="0">
              <a:solidFill>
                <a:srgbClr val="0070C0"/>
              </a:solidFill>
            </a:endParaRPr>
          </a:p>
        </p:txBody>
      </p:sp>
      <p:sp>
        <p:nvSpPr>
          <p:cNvPr id="446469" name="Text Box 5"/>
          <p:cNvSpPr txBox="1">
            <a:spLocks noChangeArrowheads="1"/>
          </p:cNvSpPr>
          <p:nvPr/>
        </p:nvSpPr>
        <p:spPr bwMode="auto">
          <a:xfrm>
            <a:off x="2072923" y="3551238"/>
            <a:ext cx="2359378" cy="7302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Bleeding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markedly decreased</a:t>
            </a:r>
            <a:endParaRPr lang="th-TH" sz="2000" b="1" dirty="0">
              <a:solidFill>
                <a:srgbClr val="0070C0"/>
              </a:solidFill>
            </a:endParaRPr>
          </a:p>
        </p:txBody>
      </p:sp>
      <p:sp>
        <p:nvSpPr>
          <p:cNvPr id="446470" name="Text Box 6"/>
          <p:cNvSpPr txBox="1">
            <a:spLocks noChangeArrowheads="1"/>
          </p:cNvSpPr>
          <p:nvPr/>
        </p:nvSpPr>
        <p:spPr bwMode="auto">
          <a:xfrm>
            <a:off x="1648178" y="5534025"/>
            <a:ext cx="3210278" cy="10350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Subsequent dose at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1-4 h interval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(1-4 doses are usually used)</a:t>
            </a:r>
            <a:endParaRPr lang="th-TH" sz="2000" b="1" dirty="0">
              <a:solidFill>
                <a:srgbClr val="0070C0"/>
              </a:solidFill>
            </a:endParaRPr>
          </a:p>
        </p:txBody>
      </p:sp>
      <p:sp>
        <p:nvSpPr>
          <p:cNvPr id="446471" name="Line 7"/>
          <p:cNvSpPr>
            <a:spLocks noChangeShapeType="1"/>
          </p:cNvSpPr>
          <p:nvPr/>
        </p:nvSpPr>
        <p:spPr bwMode="auto">
          <a:xfrm>
            <a:off x="3261078" y="1792288"/>
            <a:ext cx="0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6472" name="Line 8"/>
          <p:cNvSpPr>
            <a:spLocks noChangeShapeType="1"/>
          </p:cNvSpPr>
          <p:nvPr/>
        </p:nvSpPr>
        <p:spPr bwMode="auto">
          <a:xfrm>
            <a:off x="3261078" y="2897188"/>
            <a:ext cx="0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6473" name="Line 9"/>
          <p:cNvSpPr>
            <a:spLocks noChangeShapeType="1"/>
          </p:cNvSpPr>
          <p:nvPr/>
        </p:nvSpPr>
        <p:spPr bwMode="auto">
          <a:xfrm>
            <a:off x="3261078" y="4295776"/>
            <a:ext cx="0" cy="12239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6474" name="Text Box 10"/>
          <p:cNvSpPr txBox="1">
            <a:spLocks noChangeArrowheads="1"/>
          </p:cNvSpPr>
          <p:nvPr/>
        </p:nvSpPr>
        <p:spPr bwMode="auto">
          <a:xfrm>
            <a:off x="5367867" y="3557588"/>
            <a:ext cx="1631244" cy="7302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Bleeding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Slowed down</a:t>
            </a:r>
            <a:endParaRPr lang="th-TH" sz="2000" b="1" dirty="0">
              <a:solidFill>
                <a:srgbClr val="0070C0"/>
              </a:solidFill>
            </a:endParaRPr>
          </a:p>
        </p:txBody>
      </p:sp>
      <p:sp>
        <p:nvSpPr>
          <p:cNvPr id="446475" name="Text Box 11"/>
          <p:cNvSpPr txBox="1">
            <a:spLocks noChangeArrowheads="1"/>
          </p:cNvSpPr>
          <p:nvPr/>
        </p:nvSpPr>
        <p:spPr bwMode="auto">
          <a:xfrm>
            <a:off x="283634" y="3557588"/>
            <a:ext cx="1143000" cy="7302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Bleeding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stopped</a:t>
            </a:r>
            <a:endParaRPr lang="th-TH" sz="2000" b="1" dirty="0">
              <a:solidFill>
                <a:srgbClr val="0070C0"/>
              </a:solidFill>
            </a:endParaRPr>
          </a:p>
        </p:txBody>
      </p:sp>
      <p:sp>
        <p:nvSpPr>
          <p:cNvPr id="446476" name="Text Box 12"/>
          <p:cNvSpPr txBox="1">
            <a:spLocks noChangeArrowheads="1"/>
          </p:cNvSpPr>
          <p:nvPr/>
        </p:nvSpPr>
        <p:spPr bwMode="auto">
          <a:xfrm>
            <a:off x="5212645" y="4652963"/>
            <a:ext cx="2190023" cy="70788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Second dose of 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30-60 min interval</a:t>
            </a:r>
            <a:endParaRPr lang="th-TH" sz="2000" b="1" dirty="0">
              <a:solidFill>
                <a:srgbClr val="0070C0"/>
              </a:solidFill>
            </a:endParaRPr>
          </a:p>
        </p:txBody>
      </p:sp>
      <p:sp>
        <p:nvSpPr>
          <p:cNvPr id="446477" name="Text Box 13"/>
          <p:cNvSpPr txBox="1">
            <a:spLocks noChangeArrowheads="1"/>
          </p:cNvSpPr>
          <p:nvPr/>
        </p:nvSpPr>
        <p:spPr bwMode="auto">
          <a:xfrm>
            <a:off x="5334000" y="1376363"/>
            <a:ext cx="3826689" cy="132343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Attempt to correct</a:t>
            </a:r>
          </a:p>
          <a:p>
            <a:r>
              <a:rPr lang="en-US" sz="2000" b="1" dirty="0" err="1">
                <a:solidFill>
                  <a:srgbClr val="0070C0"/>
                </a:solidFill>
              </a:rPr>
              <a:t>Hct</a:t>
            </a:r>
            <a:r>
              <a:rPr lang="en-US" sz="2000" b="1" dirty="0">
                <a:solidFill>
                  <a:srgbClr val="0070C0"/>
                </a:solidFill>
              </a:rPr>
              <a:t> &gt;24%, </a:t>
            </a:r>
            <a:r>
              <a:rPr lang="en-US" sz="2000" b="1" dirty="0" err="1">
                <a:solidFill>
                  <a:srgbClr val="0070C0"/>
                </a:solidFill>
              </a:rPr>
              <a:t>plt</a:t>
            </a:r>
            <a:r>
              <a:rPr lang="en-US" sz="2000" b="1" dirty="0">
                <a:solidFill>
                  <a:srgbClr val="0070C0"/>
                </a:solidFill>
              </a:rPr>
              <a:t> &gt;50,000-10,000/</a:t>
            </a:r>
            <a:r>
              <a:rPr lang="en-US" sz="2000" b="1" dirty="0">
                <a:solidFill>
                  <a:srgbClr val="0070C0"/>
                </a:solidFill>
                <a:sym typeface="Symbol" pitchFamily="18" charset="2"/>
              </a:rPr>
              <a:t></a:t>
            </a:r>
            <a:r>
              <a:rPr lang="en-US" sz="2000" b="1" dirty="0">
                <a:solidFill>
                  <a:srgbClr val="0070C0"/>
                </a:solidFill>
              </a:rPr>
              <a:t>L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Fibrinogen 100 mg/</a:t>
            </a:r>
            <a:r>
              <a:rPr lang="en-US" sz="2000" b="1" dirty="0" err="1">
                <a:solidFill>
                  <a:srgbClr val="0070C0"/>
                </a:solidFill>
              </a:rPr>
              <a:t>dL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T 37</a:t>
            </a:r>
            <a:r>
              <a:rPr lang="en-US" sz="2000" b="1" baseline="30000" dirty="0">
                <a:solidFill>
                  <a:srgbClr val="0070C0"/>
                </a:solidFill>
              </a:rPr>
              <a:t>o</a:t>
            </a:r>
            <a:r>
              <a:rPr lang="en-US" sz="2000" b="1" dirty="0">
                <a:solidFill>
                  <a:srgbClr val="0070C0"/>
                </a:solidFill>
              </a:rPr>
              <a:t>C, pH </a:t>
            </a:r>
            <a:r>
              <a:rPr lang="en-US" sz="2000" b="1" u="sng" dirty="0">
                <a:solidFill>
                  <a:srgbClr val="0070C0"/>
                </a:solidFill>
              </a:rPr>
              <a:t>&gt;</a:t>
            </a:r>
            <a:r>
              <a:rPr lang="en-US" sz="2000" b="1" dirty="0">
                <a:solidFill>
                  <a:srgbClr val="0070C0"/>
                </a:solidFill>
              </a:rPr>
              <a:t> 7.2</a:t>
            </a:r>
            <a:endParaRPr lang="th-TH" sz="2000" b="1" dirty="0">
              <a:solidFill>
                <a:srgbClr val="0070C0"/>
              </a:solidFill>
            </a:endParaRPr>
          </a:p>
        </p:txBody>
      </p:sp>
      <p:sp>
        <p:nvSpPr>
          <p:cNvPr id="446478" name="Line 14"/>
          <p:cNvSpPr>
            <a:spLocks noChangeShapeType="1"/>
          </p:cNvSpPr>
          <p:nvPr/>
        </p:nvSpPr>
        <p:spPr bwMode="auto">
          <a:xfrm flipH="1">
            <a:off x="3278011" y="2055813"/>
            <a:ext cx="204752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6479" name="Line 15"/>
          <p:cNvSpPr>
            <a:spLocks noChangeShapeType="1"/>
          </p:cNvSpPr>
          <p:nvPr/>
        </p:nvSpPr>
        <p:spPr bwMode="auto">
          <a:xfrm flipH="1">
            <a:off x="3263901" y="5013325"/>
            <a:ext cx="195156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6480" name="Line 16"/>
          <p:cNvSpPr>
            <a:spLocks noChangeShapeType="1"/>
          </p:cNvSpPr>
          <p:nvPr/>
        </p:nvSpPr>
        <p:spPr bwMode="auto">
          <a:xfrm>
            <a:off x="795867" y="3160713"/>
            <a:ext cx="541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6481" name="Line 17"/>
          <p:cNvSpPr>
            <a:spLocks noChangeShapeType="1"/>
          </p:cNvSpPr>
          <p:nvPr/>
        </p:nvSpPr>
        <p:spPr bwMode="auto">
          <a:xfrm>
            <a:off x="795867" y="3144839"/>
            <a:ext cx="0" cy="35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6482" name="Line 18"/>
          <p:cNvSpPr>
            <a:spLocks noChangeShapeType="1"/>
          </p:cNvSpPr>
          <p:nvPr/>
        </p:nvSpPr>
        <p:spPr bwMode="auto">
          <a:xfrm>
            <a:off x="6191956" y="3160714"/>
            <a:ext cx="0" cy="35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6483" name="Line 19"/>
          <p:cNvSpPr>
            <a:spLocks noChangeShapeType="1"/>
          </p:cNvSpPr>
          <p:nvPr/>
        </p:nvSpPr>
        <p:spPr bwMode="auto">
          <a:xfrm>
            <a:off x="6197600" y="4294189"/>
            <a:ext cx="0" cy="35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7189" y="288925"/>
            <a:ext cx="8686800" cy="706438"/>
          </a:xfrm>
        </p:spPr>
        <p:txBody>
          <a:bodyPr/>
          <a:lstStyle/>
          <a:p>
            <a:r>
              <a:rPr lang="en-US" sz="3000"/>
              <a:t>Algorithm for Use of rFVII in Preventing Bleeding</a:t>
            </a:r>
            <a:endParaRPr lang="th-TH" sz="3000"/>
          </a:p>
        </p:txBody>
      </p:sp>
      <p:sp>
        <p:nvSpPr>
          <p:cNvPr id="445443" name="Text Box 3"/>
          <p:cNvSpPr txBox="1">
            <a:spLocks noChangeArrowheads="1"/>
          </p:cNvSpPr>
          <p:nvPr/>
        </p:nvSpPr>
        <p:spPr bwMode="auto">
          <a:xfrm>
            <a:off x="2909712" y="1296988"/>
            <a:ext cx="2138406" cy="3693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CC00"/>
                </a:solidFill>
              </a:rPr>
              <a:t>Invasive Procedure </a:t>
            </a:r>
            <a:endParaRPr lang="th-TH" b="1" dirty="0">
              <a:solidFill>
                <a:srgbClr val="FFCC00"/>
              </a:solidFill>
            </a:endParaRPr>
          </a:p>
        </p:txBody>
      </p:sp>
      <p:sp>
        <p:nvSpPr>
          <p:cNvPr id="445444" name="Text Box 4"/>
          <p:cNvSpPr txBox="1">
            <a:spLocks noChangeArrowheads="1"/>
          </p:cNvSpPr>
          <p:nvPr/>
        </p:nvSpPr>
        <p:spPr bwMode="auto">
          <a:xfrm>
            <a:off x="2126545" y="2505075"/>
            <a:ext cx="3126177" cy="3693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CC00"/>
                </a:solidFill>
              </a:rPr>
              <a:t>First dose of </a:t>
            </a:r>
            <a:r>
              <a:rPr lang="en-US" b="1" dirty="0" err="1">
                <a:solidFill>
                  <a:srgbClr val="FFCC00"/>
                </a:solidFill>
              </a:rPr>
              <a:t>rFVIIa</a:t>
            </a:r>
            <a:r>
              <a:rPr lang="en-US" b="1" dirty="0">
                <a:solidFill>
                  <a:srgbClr val="FFCC00"/>
                </a:solidFill>
              </a:rPr>
              <a:t> 40 </a:t>
            </a:r>
            <a:r>
              <a:rPr lang="en-US" b="1" dirty="0">
                <a:solidFill>
                  <a:srgbClr val="FFCC00"/>
                </a:solidFill>
                <a:sym typeface="Symbol" pitchFamily="18" charset="2"/>
              </a:rPr>
              <a:t></a:t>
            </a:r>
            <a:r>
              <a:rPr lang="en-US" b="1" dirty="0">
                <a:solidFill>
                  <a:srgbClr val="FFCC00"/>
                </a:solidFill>
              </a:rPr>
              <a:t>g/kg </a:t>
            </a:r>
            <a:endParaRPr lang="th-TH" b="1" dirty="0">
              <a:solidFill>
                <a:srgbClr val="FFCC00"/>
              </a:solidFill>
            </a:endParaRPr>
          </a:p>
        </p:txBody>
      </p:sp>
      <p:sp>
        <p:nvSpPr>
          <p:cNvPr id="445445" name="Text Box 5"/>
          <p:cNvSpPr txBox="1">
            <a:spLocks noChangeArrowheads="1"/>
          </p:cNvSpPr>
          <p:nvPr/>
        </p:nvSpPr>
        <p:spPr bwMode="auto">
          <a:xfrm>
            <a:off x="2039056" y="3733801"/>
            <a:ext cx="3029997" cy="64633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CC00"/>
                </a:solidFill>
              </a:rPr>
              <a:t>Subsequent dose at 40 </a:t>
            </a:r>
            <a:r>
              <a:rPr lang="en-US" b="1" dirty="0">
                <a:solidFill>
                  <a:srgbClr val="FFCC00"/>
                </a:solidFill>
                <a:sym typeface="Symbol" pitchFamily="18" charset="2"/>
              </a:rPr>
              <a:t></a:t>
            </a:r>
            <a:r>
              <a:rPr lang="en-US" b="1" dirty="0">
                <a:solidFill>
                  <a:srgbClr val="FFCC00"/>
                </a:solidFill>
              </a:rPr>
              <a:t>g/kg </a:t>
            </a:r>
          </a:p>
          <a:p>
            <a:pPr algn="ctr"/>
            <a:r>
              <a:rPr lang="en-US" b="1" dirty="0">
                <a:solidFill>
                  <a:srgbClr val="FFCC00"/>
                </a:solidFill>
              </a:rPr>
              <a:t>at 1-6 h interval</a:t>
            </a:r>
            <a:endParaRPr lang="th-TH" b="1" dirty="0">
              <a:solidFill>
                <a:srgbClr val="FFCC00"/>
              </a:solidFill>
            </a:endParaRPr>
          </a:p>
        </p:txBody>
      </p:sp>
      <p:sp>
        <p:nvSpPr>
          <p:cNvPr id="445446" name="Text Box 6"/>
          <p:cNvSpPr txBox="1">
            <a:spLocks noChangeArrowheads="1"/>
          </p:cNvSpPr>
          <p:nvPr/>
        </p:nvSpPr>
        <p:spPr bwMode="auto">
          <a:xfrm>
            <a:off x="2487790" y="5334001"/>
            <a:ext cx="2476062" cy="64633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CC00"/>
                </a:solidFill>
              </a:rPr>
              <a:t>A total of 1-3 doses are </a:t>
            </a:r>
          </a:p>
          <a:p>
            <a:pPr algn="ctr"/>
            <a:r>
              <a:rPr lang="en-US" b="1" dirty="0">
                <a:solidFill>
                  <a:srgbClr val="FFCC00"/>
                </a:solidFill>
              </a:rPr>
              <a:t>usually used</a:t>
            </a:r>
            <a:endParaRPr lang="th-TH" b="1" dirty="0">
              <a:solidFill>
                <a:srgbClr val="FFCC00"/>
              </a:solidFill>
            </a:endParaRPr>
          </a:p>
        </p:txBody>
      </p:sp>
      <p:sp>
        <p:nvSpPr>
          <p:cNvPr id="445447" name="Line 7"/>
          <p:cNvSpPr>
            <a:spLocks noChangeShapeType="1"/>
          </p:cNvSpPr>
          <p:nvPr/>
        </p:nvSpPr>
        <p:spPr bwMode="auto">
          <a:xfrm>
            <a:off x="4380089" y="1844675"/>
            <a:ext cx="0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5448" name="Line 8"/>
          <p:cNvSpPr>
            <a:spLocks noChangeShapeType="1"/>
          </p:cNvSpPr>
          <p:nvPr/>
        </p:nvSpPr>
        <p:spPr bwMode="auto">
          <a:xfrm>
            <a:off x="4380089" y="3068638"/>
            <a:ext cx="0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5449" name="Line 9"/>
          <p:cNvSpPr>
            <a:spLocks noChangeShapeType="1"/>
          </p:cNvSpPr>
          <p:nvPr/>
        </p:nvSpPr>
        <p:spPr bwMode="auto">
          <a:xfrm>
            <a:off x="4380089" y="4700588"/>
            <a:ext cx="0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ĐẶC </a:t>
            </a:r>
            <a:r>
              <a:rPr lang="en-US" sz="3200" dirty="0" err="1" smtClean="0"/>
              <a:t>ĐiỂM</a:t>
            </a:r>
            <a:r>
              <a:rPr lang="en-US" sz="3200" dirty="0" smtClean="0"/>
              <a:t> TIỂU CẦU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791200"/>
          </a:xfrm>
        </p:spPr>
        <p:txBody>
          <a:bodyPr>
            <a:norm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CẦU TRÚC: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megakaryocyte</a:t>
            </a:r>
            <a:r>
              <a:rPr lang="en-US" dirty="0" smtClean="0"/>
              <a:t> ở </a:t>
            </a:r>
            <a:r>
              <a:rPr lang="en-US" dirty="0" err="1" smtClean="0"/>
              <a:t>tủy</a:t>
            </a:r>
            <a:r>
              <a:rPr lang="en-US" dirty="0" smtClean="0"/>
              <a:t> 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dirty="0" smtClean="0"/>
              <a:t> 1 mega</a:t>
            </a:r>
            <a:r>
              <a:rPr lang="en-US" dirty="0" smtClean="0">
                <a:latin typeface="Times New Roman"/>
                <a:cs typeface="Times New Roman"/>
              </a:rPr>
              <a:t>→</a:t>
            </a:r>
            <a:r>
              <a:rPr lang="en-US" dirty="0" smtClean="0"/>
              <a:t>1000 TC ,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dirty="0" smtClean="0"/>
              <a:t>T ½ =10 </a:t>
            </a:r>
            <a:r>
              <a:rPr lang="en-US" dirty="0" err="1" smtClean="0"/>
              <a:t>ngày</a:t>
            </a:r>
            <a:r>
              <a:rPr lang="en-US" dirty="0" smtClean="0"/>
              <a:t>; 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dirty="0" smtClean="0"/>
              <a:t>1/3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ở </a:t>
            </a:r>
            <a:r>
              <a:rPr lang="en-US" dirty="0" err="1" smtClean="0"/>
              <a:t>lách</a:t>
            </a:r>
            <a:r>
              <a:rPr lang="en-US" dirty="0" smtClean="0"/>
              <a:t>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CHỨC NĂNG: </a:t>
            </a:r>
            <a:r>
              <a:rPr lang="en-US" dirty="0" err="1" smtClean="0"/>
              <a:t>cầm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 smtClean="0"/>
          </a:p>
          <a:p>
            <a:pPr marL="1314450" lvl="2" indent="-514350">
              <a:buFont typeface="+mj-lt"/>
              <a:buAutoNum type="arabicPeriod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dính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&amp;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: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vW-IbIX</a:t>
            </a:r>
            <a:r>
              <a:rPr lang="en-US" dirty="0" smtClean="0"/>
              <a:t> ,GP  </a:t>
            </a:r>
            <a:r>
              <a:rPr lang="en-US" dirty="0" err="1" smtClean="0"/>
              <a:t>IIa-IIIa</a:t>
            </a:r>
            <a:endParaRPr lang="en-US" dirty="0" smtClean="0"/>
          </a:p>
          <a:p>
            <a:pPr marL="1314450" lvl="2" indent="-514350">
              <a:buFont typeface="+mj-lt"/>
              <a:buAutoNum type="arabicPeriod"/>
            </a:pPr>
            <a:r>
              <a:rPr lang="en-US" dirty="0" err="1" smtClean="0"/>
              <a:t>Phóng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co </a:t>
            </a:r>
            <a:r>
              <a:rPr lang="en-US" dirty="0" err="1" smtClean="0"/>
              <a:t>mạch</a:t>
            </a:r>
            <a:r>
              <a:rPr lang="en-US" dirty="0" smtClean="0"/>
              <a:t>: ADP, TXA2 (</a:t>
            </a:r>
            <a:r>
              <a:rPr lang="en-US" dirty="0" err="1" smtClean="0"/>
              <a:t>thromboxan</a:t>
            </a:r>
            <a:r>
              <a:rPr lang="en-US" dirty="0" smtClean="0"/>
              <a:t>  A 2) ,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và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qua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GP </a:t>
            </a:r>
            <a:r>
              <a:rPr lang="en-US" dirty="0" err="1" smtClean="0"/>
              <a:t>IIa</a:t>
            </a:r>
            <a:r>
              <a:rPr lang="en-US" dirty="0" smtClean="0"/>
              <a:t> GP </a:t>
            </a:r>
            <a:r>
              <a:rPr lang="en-US" dirty="0" err="1" smtClean="0"/>
              <a:t>IIIa</a:t>
            </a:r>
            <a:r>
              <a:rPr lang="en-US" dirty="0" smtClean="0"/>
              <a:t> –fibrinogen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Times New Roman"/>
              <a:cs typeface="Times New Roman"/>
            </a:endParaRPr>
          </a:p>
          <a:p>
            <a:pPr marL="1771650" lvl="3" indent="-51435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ĐẶC ĐIỂM  YẾU TỐ ĐÔNG MÁU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 fontScale="70000" lnSpcReduction="20000"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THÀNH PHẦN  CÁC YTĐM</a:t>
            </a:r>
          </a:p>
          <a:p>
            <a:pPr marL="1771650" lvl="3" indent="-514350">
              <a:buFont typeface="+mj-lt"/>
              <a:buAutoNum type="arabicPeriod"/>
            </a:pPr>
            <a:r>
              <a:rPr lang="en-US" dirty="0" smtClean="0"/>
              <a:t>Proteases II,V,X,VII,IX,XI,XII,</a:t>
            </a:r>
          </a:p>
          <a:p>
            <a:pPr marL="1771650" lvl="3" indent="-514350">
              <a:buFont typeface="+mj-lt"/>
              <a:buAutoNum type="arabicPeriod"/>
            </a:pPr>
            <a:r>
              <a:rPr lang="en-US" dirty="0" smtClean="0"/>
              <a:t>Cofactors : V,VIII, HMW</a:t>
            </a:r>
          </a:p>
          <a:p>
            <a:pPr marL="1771650" lvl="3" indent="-514350">
              <a:buFont typeface="+mj-lt"/>
              <a:buAutoNum type="arabicPeriod"/>
            </a:pPr>
            <a:r>
              <a:rPr lang="en-US" dirty="0" smtClean="0"/>
              <a:t>Fibrinogen</a:t>
            </a:r>
          </a:p>
          <a:p>
            <a:pPr marL="1771650" lvl="3" indent="-514350">
              <a:buFont typeface="+mj-lt"/>
              <a:buAutoNum type="arabicPeriod"/>
            </a:pPr>
            <a:r>
              <a:rPr lang="en-US" dirty="0" smtClean="0"/>
              <a:t>XIII=  </a:t>
            </a:r>
            <a:r>
              <a:rPr lang="en-US" dirty="0" err="1" smtClean="0"/>
              <a:t>transglutamine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CHỨC NĂNG</a:t>
            </a:r>
          </a:p>
          <a:p>
            <a:pPr marL="1314450" lvl="2" indent="-514350">
              <a:buNone/>
            </a:pPr>
            <a:r>
              <a:rPr lang="en-US" dirty="0" smtClean="0"/>
              <a:t>2.1 ĐÔNG MÁU THÀNH LẬP FIBRIN</a:t>
            </a:r>
          </a:p>
          <a:p>
            <a:pPr marL="1771650" lvl="3" indent="-514350">
              <a:buFont typeface="+mj-lt"/>
              <a:buAutoNum type="arabicPeriod"/>
            </a:pP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(extrinsic pathway) : TF(</a:t>
            </a:r>
            <a:r>
              <a:rPr lang="en-US" dirty="0" err="1" smtClean="0"/>
              <a:t>da</a:t>
            </a:r>
            <a:r>
              <a:rPr lang="en-US" dirty="0" smtClean="0"/>
              <a:t>, </a:t>
            </a:r>
            <a:r>
              <a:rPr lang="en-US" dirty="0" err="1" smtClean="0"/>
              <a:t>não</a:t>
            </a:r>
            <a:r>
              <a:rPr lang="en-US" dirty="0" smtClean="0"/>
              <a:t>, </a:t>
            </a:r>
            <a:r>
              <a:rPr lang="en-US" dirty="0" err="1" smtClean="0"/>
              <a:t>phổi</a:t>
            </a:r>
            <a:r>
              <a:rPr lang="en-US" dirty="0" smtClean="0"/>
              <a:t>, </a:t>
            </a:r>
            <a:r>
              <a:rPr lang="en-US" dirty="0" err="1" smtClean="0"/>
              <a:t>nhau</a:t>
            </a:r>
            <a:r>
              <a:rPr lang="en-US" dirty="0" smtClean="0"/>
              <a:t>, </a:t>
            </a:r>
            <a:r>
              <a:rPr lang="en-US" dirty="0" err="1" smtClean="0"/>
              <a:t>monocyte</a:t>
            </a:r>
            <a:r>
              <a:rPr lang="en-US" dirty="0" smtClean="0"/>
              <a:t>)</a:t>
            </a:r>
            <a:r>
              <a:rPr lang="en-US" dirty="0" smtClean="0">
                <a:cs typeface="Times New Roman"/>
              </a:rPr>
              <a:t>+ </a:t>
            </a:r>
            <a:r>
              <a:rPr lang="en-US" dirty="0" err="1" smtClean="0">
                <a:cs typeface="Times New Roman"/>
              </a:rPr>
              <a:t>phosphlipid</a:t>
            </a:r>
            <a:r>
              <a:rPr lang="en-US" dirty="0" smtClean="0">
                <a:cs typeface="Times New Roman"/>
              </a:rPr>
              <a:t>, </a:t>
            </a:r>
            <a:r>
              <a:rPr lang="en-US" dirty="0" err="1" smtClean="0">
                <a:cs typeface="Times New Roman"/>
              </a:rPr>
              <a:t>Ca,</a:t>
            </a:r>
            <a:r>
              <a:rPr lang="en-US" dirty="0" err="1" smtClean="0"/>
              <a:t>VIIa</a:t>
            </a:r>
            <a:r>
              <a:rPr lang="en-US" dirty="0" smtClean="0"/>
              <a:t> (</a:t>
            </a:r>
            <a:r>
              <a:rPr lang="en-US" dirty="0" smtClean="0">
                <a:cs typeface="Times New Roman"/>
              </a:rPr>
              <a:t>↑</a:t>
            </a:r>
            <a:r>
              <a:rPr lang="en-US" dirty="0" smtClean="0">
                <a:solidFill>
                  <a:srgbClr val="FF0000"/>
                </a:solidFill>
              </a:rPr>
              <a:t>50)</a:t>
            </a:r>
            <a:r>
              <a:rPr lang="en-US" dirty="0" smtClean="0">
                <a:cs typeface="Times New Roman"/>
              </a:rPr>
              <a:t>→</a:t>
            </a:r>
            <a:r>
              <a:rPr lang="en-US" dirty="0" err="1" smtClean="0">
                <a:cs typeface="Times New Roman"/>
              </a:rPr>
              <a:t>Xa</a:t>
            </a:r>
            <a:r>
              <a:rPr lang="en-US" dirty="0" smtClean="0">
                <a:cs typeface="Times New Roman"/>
              </a:rPr>
              <a:t>→ </a:t>
            </a:r>
            <a:r>
              <a:rPr lang="en-US" dirty="0" err="1" smtClean="0">
                <a:cs typeface="Times New Roman"/>
              </a:rPr>
              <a:t>Va→IIa→I</a:t>
            </a:r>
            <a:r>
              <a:rPr lang="en-US" dirty="0" smtClean="0">
                <a:cs typeface="Times New Roman"/>
              </a:rPr>
              <a:t> → fibrin </a:t>
            </a:r>
            <a:r>
              <a:rPr lang="en-US" dirty="0" err="1" smtClean="0">
                <a:cs typeface="Times New Roman"/>
              </a:rPr>
              <a:t>monomere</a:t>
            </a:r>
            <a:r>
              <a:rPr lang="en-US" dirty="0" smtClean="0">
                <a:cs typeface="Times New Roman"/>
              </a:rPr>
              <a:t> →</a:t>
            </a:r>
            <a:r>
              <a:rPr lang="en-US" dirty="0" err="1" smtClean="0">
                <a:cs typeface="Times New Roman"/>
              </a:rPr>
              <a:t>polymere</a:t>
            </a:r>
            <a:r>
              <a:rPr lang="en-US" dirty="0" smtClean="0">
                <a:cs typeface="Times New Roman"/>
              </a:rPr>
              <a:t> →XIII→ Fibrin  </a:t>
            </a:r>
            <a:r>
              <a:rPr lang="en-US" dirty="0" err="1" smtClean="0">
                <a:cs typeface="Times New Roman"/>
              </a:rPr>
              <a:t>bền</a:t>
            </a:r>
            <a:r>
              <a:rPr lang="en-US" dirty="0" smtClean="0">
                <a:cs typeface="Times New Roman"/>
              </a:rPr>
              <a:t>. </a:t>
            </a:r>
            <a:endParaRPr lang="en-US" dirty="0" smtClean="0"/>
          </a:p>
          <a:p>
            <a:pPr marL="1771650" lvl="3" indent="-514350">
              <a:buFont typeface="+mj-lt"/>
              <a:buAutoNum type="arabicPeriod"/>
            </a:pP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(intrinsic pathway):</a:t>
            </a:r>
            <a:r>
              <a:rPr lang="en-US" dirty="0" err="1" smtClean="0"/>
              <a:t>phospholipid</a:t>
            </a:r>
            <a:r>
              <a:rPr lang="en-US" dirty="0" smtClean="0"/>
              <a:t>, Ca,  XII/ </a:t>
            </a:r>
            <a:r>
              <a:rPr lang="en-US" dirty="0" err="1" smtClean="0"/>
              <a:t>prekallikrein,HMWK</a:t>
            </a:r>
            <a:r>
              <a:rPr lang="en-US" dirty="0" smtClean="0"/>
              <a:t>, </a:t>
            </a:r>
            <a:r>
              <a:rPr lang="en-US" dirty="0" err="1" smtClean="0"/>
              <a:t>kininogen</a:t>
            </a:r>
            <a:r>
              <a:rPr lang="en-US" dirty="0" smtClean="0"/>
              <a:t> </a:t>
            </a:r>
            <a:r>
              <a:rPr lang="en-US" dirty="0" smtClean="0">
                <a:cs typeface="Times New Roman"/>
              </a:rPr>
              <a:t>→</a:t>
            </a:r>
            <a:r>
              <a:rPr lang="en-US" dirty="0" smtClean="0"/>
              <a:t>XI/IX/VIII  (</a:t>
            </a:r>
            <a:r>
              <a:rPr lang="en-US" dirty="0" smtClean="0">
                <a:cs typeface="Times New Roman"/>
              </a:rPr>
              <a:t>↑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r>
              <a:rPr lang="en-US" baseline="30000" dirty="0" smtClean="0">
                <a:solidFill>
                  <a:srgbClr val="FF0000"/>
                </a:solidFill>
              </a:rPr>
              <a:t>6 </a:t>
            </a:r>
            <a:r>
              <a:rPr lang="en-US" dirty="0" smtClean="0"/>
              <a:t>)</a:t>
            </a:r>
            <a:r>
              <a:rPr lang="en-US" dirty="0" smtClean="0">
                <a:cs typeface="Times New Roman"/>
              </a:rPr>
              <a:t>→ </a:t>
            </a:r>
            <a:r>
              <a:rPr lang="en-US" dirty="0" err="1" smtClean="0">
                <a:cs typeface="Times New Roman"/>
              </a:rPr>
              <a:t>Xa</a:t>
            </a:r>
            <a:r>
              <a:rPr lang="en-US" dirty="0" smtClean="0">
                <a:cs typeface="Times New Roman"/>
              </a:rPr>
              <a:t>→ </a:t>
            </a:r>
            <a:r>
              <a:rPr lang="en-US" dirty="0" err="1" smtClean="0">
                <a:cs typeface="Times New Roman"/>
              </a:rPr>
              <a:t>Va</a:t>
            </a:r>
            <a:r>
              <a:rPr lang="en-US" dirty="0" smtClean="0">
                <a:cs typeface="Times New Roman"/>
              </a:rPr>
              <a:t>→ </a:t>
            </a:r>
            <a:r>
              <a:rPr lang="en-US" dirty="0" err="1" smtClean="0">
                <a:cs typeface="Times New Roman"/>
              </a:rPr>
              <a:t>IIa</a:t>
            </a:r>
            <a:r>
              <a:rPr lang="en-US" dirty="0" smtClean="0">
                <a:cs typeface="Times New Roman"/>
              </a:rPr>
              <a:t>→ I→ Fibrin</a:t>
            </a:r>
          </a:p>
          <a:p>
            <a:pPr marL="1771650" lvl="3" indent="-514350">
              <a:buNone/>
            </a:pPr>
            <a:r>
              <a:rPr lang="en-US" sz="2500" dirty="0" smtClean="0"/>
              <a:t>LIÊN KẾT </a:t>
            </a:r>
          </a:p>
          <a:p>
            <a:pPr marL="1771650" lvl="3" indent="-514350">
              <a:buNone/>
            </a:pPr>
            <a:r>
              <a:rPr lang="en-US" sz="2200" dirty="0" smtClean="0">
                <a:cs typeface="Times New Roman"/>
              </a:rPr>
              <a:t>	Thrombin</a:t>
            </a:r>
            <a:r>
              <a:rPr lang="en-US" dirty="0" smtClean="0">
                <a:cs typeface="Times New Roman"/>
              </a:rPr>
              <a:t>→ V, VIII, XI: </a:t>
            </a:r>
            <a:r>
              <a:rPr lang="en-US" dirty="0" err="1" smtClean="0">
                <a:cs typeface="Times New Roman"/>
              </a:rPr>
              <a:t>yt</a:t>
            </a:r>
            <a:r>
              <a:rPr lang="en-US" dirty="0" smtClean="0">
                <a:cs typeface="Times New Roman"/>
              </a:rPr>
              <a:t>  </a:t>
            </a:r>
            <a:r>
              <a:rPr lang="en-US" dirty="0" err="1" smtClean="0">
                <a:cs typeface="Times New Roman"/>
              </a:rPr>
              <a:t>tiếp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xúc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không</a:t>
            </a:r>
            <a:r>
              <a:rPr lang="en-US" dirty="0" smtClean="0">
                <a:cs typeface="Times New Roman"/>
              </a:rPr>
              <a:t>  </a:t>
            </a:r>
            <a:r>
              <a:rPr lang="en-US" dirty="0" err="1" smtClean="0">
                <a:cs typeface="Times New Roman"/>
              </a:rPr>
              <a:t>gây</a:t>
            </a:r>
            <a:r>
              <a:rPr lang="en-US" dirty="0" smtClean="0">
                <a:cs typeface="Times New Roman"/>
              </a:rPr>
              <a:t>  </a:t>
            </a:r>
            <a:r>
              <a:rPr lang="en-US" dirty="0" err="1" smtClean="0">
                <a:cs typeface="Times New Roman"/>
              </a:rPr>
              <a:t>xuất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huyết</a:t>
            </a:r>
            <a:r>
              <a:rPr lang="en-US" dirty="0" smtClean="0">
                <a:cs typeface="Times New Roman"/>
              </a:rPr>
              <a:t>  </a:t>
            </a:r>
            <a:r>
              <a:rPr lang="en-US" dirty="0" err="1" smtClean="0">
                <a:cs typeface="Times New Roman"/>
              </a:rPr>
              <a:t>lâm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sàng</a:t>
            </a:r>
            <a:r>
              <a:rPr lang="en-US" dirty="0" smtClean="0">
                <a:cs typeface="Times New Roman"/>
              </a:rPr>
              <a:t>  . </a:t>
            </a:r>
            <a:r>
              <a:rPr lang="en-US" dirty="0" err="1" smtClean="0">
                <a:cs typeface="Times New Roman"/>
              </a:rPr>
              <a:t>Thiếu</a:t>
            </a:r>
            <a:r>
              <a:rPr lang="en-US" dirty="0" smtClean="0">
                <a:cs typeface="Times New Roman"/>
              </a:rPr>
              <a:t> IX,VIII → XH </a:t>
            </a:r>
            <a:r>
              <a:rPr lang="en-US" dirty="0" err="1" smtClean="0">
                <a:cs typeface="Times New Roman"/>
              </a:rPr>
              <a:t>kéo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dài</a:t>
            </a:r>
            <a:endParaRPr lang="en-US" dirty="0" smtClean="0">
              <a:cs typeface="Times New Roman"/>
            </a:endParaRPr>
          </a:p>
          <a:p>
            <a:pPr marL="1771650" lvl="3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VIIa</a:t>
            </a:r>
            <a:r>
              <a:rPr lang="en-US" dirty="0" smtClean="0"/>
              <a:t> </a:t>
            </a:r>
            <a:r>
              <a:rPr lang="en-US" dirty="0" smtClean="0">
                <a:cs typeface="Times New Roman"/>
              </a:rPr>
              <a:t>→</a:t>
            </a:r>
            <a:r>
              <a:rPr lang="en-US" dirty="0" err="1" smtClean="0">
                <a:cs typeface="Times New Roman"/>
              </a:rPr>
              <a:t>XI,→X,a</a:t>
            </a:r>
            <a:r>
              <a:rPr lang="en-US" dirty="0" smtClean="0">
                <a:cs typeface="Times New Roman"/>
              </a:rPr>
              <a:t> / TFPI ∩ </a:t>
            </a:r>
            <a:r>
              <a:rPr lang="en-US" dirty="0" err="1" smtClean="0">
                <a:cs typeface="Times New Roman"/>
              </a:rPr>
              <a:t>Xa</a:t>
            </a:r>
            <a:r>
              <a:rPr lang="en-US" dirty="0" smtClean="0">
                <a:cs typeface="Times New Roman"/>
              </a:rPr>
              <a:t> extrinsic</a:t>
            </a:r>
            <a:endParaRPr lang="en-US" dirty="0" smtClean="0"/>
          </a:p>
          <a:p>
            <a:pPr marL="1314450" lvl="2" indent="-514350">
              <a:buNone/>
            </a:pPr>
            <a:r>
              <a:rPr lang="en-US" dirty="0" smtClean="0">
                <a:cs typeface="Times New Roman"/>
              </a:rPr>
              <a:t>2.2 . CHỐNG ĐÔNG</a:t>
            </a:r>
          </a:p>
          <a:p>
            <a:pPr marL="1771650" lvl="3" indent="-514350">
              <a:buNone/>
            </a:pPr>
            <a:r>
              <a:rPr lang="en-US" dirty="0" smtClean="0"/>
              <a:t> * Tissue factor pathway inhibitor [ TFPI </a:t>
            </a:r>
            <a:r>
              <a:rPr lang="en-US" dirty="0" smtClean="0">
                <a:cs typeface="Times New Roman"/>
              </a:rPr>
              <a:t>∩TF – VII a ] , </a:t>
            </a:r>
            <a:r>
              <a:rPr lang="en-US" dirty="0" err="1" smtClean="0">
                <a:cs typeface="Times New Roman"/>
              </a:rPr>
              <a:t>nồng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độ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thấp</a:t>
            </a:r>
            <a:r>
              <a:rPr lang="en-US" dirty="0" smtClean="0">
                <a:cs typeface="Times New Roman"/>
              </a:rPr>
              <a:t> # 2.5nM </a:t>
            </a:r>
          </a:p>
          <a:p>
            <a:pPr marL="1771650" lvl="3" indent="-514350">
              <a:buNone/>
            </a:pPr>
            <a:r>
              <a:rPr lang="en-US" dirty="0" smtClean="0">
                <a:cs typeface="Times New Roman"/>
              </a:rPr>
              <a:t>.* </a:t>
            </a:r>
            <a:r>
              <a:rPr lang="en-US" dirty="0" err="1" smtClean="0">
                <a:cs typeface="Times New Roman"/>
              </a:rPr>
              <a:t>Antithrombin</a:t>
            </a:r>
            <a:r>
              <a:rPr lang="en-US" dirty="0" smtClean="0">
                <a:cs typeface="Times New Roman"/>
              </a:rPr>
              <a:t>  (AT  III ∩ thrombin ) </a:t>
            </a:r>
            <a:r>
              <a:rPr lang="en-US" dirty="0" err="1" smtClean="0">
                <a:cs typeface="Times New Roman"/>
              </a:rPr>
              <a:t>nồng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độ</a:t>
            </a:r>
            <a:r>
              <a:rPr lang="en-US" dirty="0" smtClean="0">
                <a:cs typeface="Times New Roman"/>
              </a:rPr>
              <a:t>  : 3.3 </a:t>
            </a:r>
            <a:r>
              <a:rPr lang="el-GR" dirty="0" smtClean="0">
                <a:cs typeface="Times New Roman"/>
              </a:rPr>
              <a:t>μ</a:t>
            </a:r>
            <a:r>
              <a:rPr lang="en-US" dirty="0" smtClean="0">
                <a:cs typeface="Times New Roman"/>
              </a:rPr>
              <a:t> M</a:t>
            </a:r>
          </a:p>
          <a:p>
            <a:pPr marL="1771650" lvl="3" indent="-514350">
              <a:buNone/>
            </a:pPr>
            <a:r>
              <a:rPr lang="en-US" dirty="0" smtClean="0">
                <a:cs typeface="Times New Roman"/>
              </a:rPr>
              <a:t>* </a:t>
            </a:r>
            <a:r>
              <a:rPr lang="en-US" dirty="0" err="1" smtClean="0">
                <a:cs typeface="Times New Roman"/>
              </a:rPr>
              <a:t>Thrombomodulin</a:t>
            </a:r>
            <a:r>
              <a:rPr lang="en-US" dirty="0" smtClean="0">
                <a:cs typeface="Times New Roman"/>
              </a:rPr>
              <a:t>/Protein S/Protein C/  → APC ∩ V, VIII,</a:t>
            </a:r>
            <a:endParaRPr lang="en-US" dirty="0" smtClean="0"/>
          </a:p>
          <a:p>
            <a:pPr marL="1314450" lvl="2" indent="-514350">
              <a:buNone/>
            </a:pPr>
            <a:r>
              <a:rPr lang="en-US" dirty="0" smtClean="0"/>
              <a:t>2.3 TIÊU SỢI  HUYẾT  </a:t>
            </a:r>
            <a:r>
              <a:rPr lang="en-US" dirty="0" err="1" smtClean="0"/>
              <a:t>plasminogen</a:t>
            </a:r>
            <a:r>
              <a:rPr lang="en-US" dirty="0" smtClean="0">
                <a:cs typeface="Times New Roman"/>
              </a:rPr>
              <a:t>→ </a:t>
            </a:r>
            <a:r>
              <a:rPr lang="en-US" dirty="0" err="1" smtClean="0">
                <a:cs typeface="Times New Roman"/>
              </a:rPr>
              <a:t>plasmin</a:t>
            </a:r>
            <a:r>
              <a:rPr lang="en-US" dirty="0" smtClean="0">
                <a:cs typeface="Times New Roman"/>
              </a:rPr>
              <a:t> ( t-</a:t>
            </a:r>
            <a:r>
              <a:rPr lang="en-US" dirty="0" err="1" smtClean="0">
                <a:cs typeface="Times New Roman"/>
              </a:rPr>
              <a:t>PA,urokinase</a:t>
            </a:r>
            <a:r>
              <a:rPr lang="en-US" dirty="0" smtClean="0">
                <a:cs typeface="Times New Roman"/>
              </a:rPr>
              <a:t>, streptokinase)</a:t>
            </a:r>
          </a:p>
          <a:p>
            <a:pPr marL="1314450" lvl="2" indent="-514350">
              <a:buNone/>
            </a:pPr>
            <a:r>
              <a:rPr lang="en-US" dirty="0" smtClean="0">
                <a:cs typeface="Times New Roman"/>
              </a:rPr>
              <a:t>2.4 .CHỐNG TIÊU SỢI HUYẾT: PAI, </a:t>
            </a:r>
            <a:r>
              <a:rPr lang="el-GR" dirty="0" smtClean="0"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 –</a:t>
            </a:r>
            <a:r>
              <a:rPr lang="en-US" dirty="0" err="1" smtClean="0">
                <a:cs typeface="Times New Roman"/>
              </a:rPr>
              <a:t>antiplasmin</a:t>
            </a:r>
            <a:endParaRPr lang="en-US" dirty="0" smtClean="0">
              <a:cs typeface="Times New Roman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CÁC YẾU TỐ ĐÔNG MÁU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533402"/>
          <a:ext cx="9144000" cy="6896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  <a:gridCol w="1828800"/>
              </a:tblGrid>
              <a:tr h="678328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Yếu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tố</a:t>
                      </a:r>
                      <a:r>
                        <a:rPr lang="en-US" sz="1200" baseline="0" dirty="0" smtClean="0"/>
                        <a:t> ĐM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Tên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Thể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hoạt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động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T1/2</a:t>
                      </a:r>
                    </a:p>
                    <a:p>
                      <a:r>
                        <a:rPr lang="en-US" sz="1200" dirty="0" smtClean="0"/>
                        <a:t>(hour)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Plasma concentrate</a:t>
                      </a:r>
                    </a:p>
                    <a:p>
                      <a:r>
                        <a:rPr lang="en-US" sz="1200" dirty="0" smtClean="0"/>
                        <a:t>(mg/l)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Fibrinogen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Fibrin subunit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3000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Prothrombin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 protease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Tissue 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Receptor</a:t>
                      </a:r>
                      <a:r>
                        <a:rPr lang="en-US" sz="1200" baseline="0" dirty="0" smtClean="0"/>
                        <a:t> /cofactor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IV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Cofactorc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Labile</a:t>
                      </a:r>
                      <a:r>
                        <a:rPr lang="en-US" sz="1200" baseline="0" dirty="0" smtClean="0"/>
                        <a:t> 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Proconvertine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 </a:t>
                      </a:r>
                      <a:r>
                        <a:rPr lang="en-US" sz="1200" dirty="0" err="1" smtClean="0"/>
                        <a:t>protase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</a:tr>
              <a:tr h="54912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Antihemophilic</a:t>
                      </a:r>
                      <a:r>
                        <a:rPr lang="en-US" sz="1200" dirty="0" smtClean="0"/>
                        <a:t> 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Christmas 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 protease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Stuart –</a:t>
                      </a:r>
                      <a:r>
                        <a:rPr lang="en-US" sz="1200" dirty="0" err="1" smtClean="0"/>
                        <a:t>Prower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 protease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</a:tr>
              <a:tr h="77523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Plasma </a:t>
                      </a:r>
                      <a:r>
                        <a:rPr lang="en-US" sz="1200" dirty="0" err="1" smtClean="0"/>
                        <a:t>thromboplastin</a:t>
                      </a:r>
                      <a:r>
                        <a:rPr lang="en-US" sz="1200" baseline="0" dirty="0" smtClean="0"/>
                        <a:t> antecedent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</a:t>
                      </a:r>
                      <a:r>
                        <a:rPr lang="en-US" sz="1200" baseline="0" dirty="0" smtClean="0"/>
                        <a:t> protease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</a:tr>
              <a:tr h="67832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Hageman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Serinew</a:t>
                      </a:r>
                      <a:r>
                        <a:rPr lang="en-US" sz="1200" dirty="0" smtClean="0"/>
                        <a:t> proteases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/>
                </a:tc>
              </a:tr>
              <a:tr h="67832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XIII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Fibrin</a:t>
                      </a:r>
                      <a:r>
                        <a:rPr lang="en-US" sz="1200" baseline="0" dirty="0" smtClean="0"/>
                        <a:t> stabling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Transglutamise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3- 7 </a:t>
                      </a:r>
                      <a:r>
                        <a:rPr lang="en-US" sz="1200" dirty="0" err="1" smtClean="0"/>
                        <a:t>ngày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3200" dirty="0" smtClean="0"/>
              <a:t>VITAMINE 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ĐẶC ĐIỂM</a:t>
            </a:r>
          </a:p>
          <a:p>
            <a:pPr lvl="1"/>
            <a:r>
              <a:rPr lang="en-US" dirty="0" err="1" smtClean="0"/>
              <a:t>Hòa</a:t>
            </a:r>
            <a:r>
              <a:rPr lang="en-US" dirty="0" smtClean="0"/>
              <a:t> tan </a:t>
            </a:r>
            <a:r>
              <a:rPr lang="en-US" dirty="0" err="1" smtClean="0"/>
              <a:t>trong</a:t>
            </a:r>
            <a:r>
              <a:rPr lang="en-US" dirty="0" smtClean="0"/>
              <a:t> lipid,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YTĐM, và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( </a:t>
            </a:r>
            <a:r>
              <a:rPr lang="en-US" dirty="0" err="1" smtClean="0"/>
              <a:t>Vit</a:t>
            </a:r>
            <a:r>
              <a:rPr lang="en-US" dirty="0" smtClean="0"/>
              <a:t> K -dependent protein family). 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Vit</a:t>
            </a:r>
            <a:r>
              <a:rPr lang="en-US" dirty="0" smtClean="0"/>
              <a:t> K1: (</a:t>
            </a:r>
            <a:r>
              <a:rPr lang="en-US" dirty="0" err="1" smtClean="0"/>
              <a:t>phyloquinone</a:t>
            </a:r>
            <a:r>
              <a:rPr lang="en-US" dirty="0" smtClean="0"/>
              <a:t>)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Vit</a:t>
            </a:r>
            <a:r>
              <a:rPr lang="en-US" dirty="0" smtClean="0"/>
              <a:t> K2( </a:t>
            </a:r>
            <a:r>
              <a:rPr lang="en-US" dirty="0" err="1" smtClean="0"/>
              <a:t>menaquinone</a:t>
            </a:r>
            <a:r>
              <a:rPr lang="en-US" dirty="0" smtClean="0"/>
              <a:t>):vi </a:t>
            </a:r>
            <a:r>
              <a:rPr lang="en-US" dirty="0" err="1" smtClean="0"/>
              <a:t>khuẩn</a:t>
            </a:r>
            <a:r>
              <a:rPr lang="en-US" dirty="0" smtClean="0"/>
              <a:t> gram </a:t>
            </a:r>
            <a:r>
              <a:rPr lang="en-US" dirty="0" err="1" smtClean="0"/>
              <a:t>âm</a:t>
            </a:r>
            <a:r>
              <a:rPr lang="en-US" dirty="0" smtClean="0"/>
              <a:t>, ở </a:t>
            </a:r>
            <a:r>
              <a:rPr lang="en-US" dirty="0" err="1" smtClean="0"/>
              <a:t>ruột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 smtClean="0"/>
          </a:p>
          <a:p>
            <a:pPr lvl="2"/>
            <a:r>
              <a:rPr lang="en-US" dirty="0" err="1" smtClean="0"/>
              <a:t>Vit</a:t>
            </a:r>
            <a:r>
              <a:rPr lang="en-US" dirty="0" smtClean="0"/>
              <a:t> K3 ( </a:t>
            </a:r>
            <a:r>
              <a:rPr lang="en-US" dirty="0" err="1" smtClean="0"/>
              <a:t>menadinone</a:t>
            </a:r>
            <a:r>
              <a:rPr lang="en-US" dirty="0" smtClean="0"/>
              <a:t>) 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, tan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,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tán</a:t>
            </a:r>
            <a:endParaRPr lang="en-US" dirty="0" smtClean="0"/>
          </a:p>
          <a:p>
            <a:r>
              <a:rPr lang="en-US" dirty="0" smtClean="0"/>
              <a:t>CÁC PROTEIN LỆ THUỘC VIT K </a:t>
            </a:r>
          </a:p>
          <a:p>
            <a:pPr lvl="1"/>
            <a:r>
              <a:rPr lang="en-US" dirty="0" smtClean="0"/>
              <a:t>THÀNH PHẦN:</a:t>
            </a:r>
          </a:p>
          <a:p>
            <a:pPr lvl="2"/>
            <a:r>
              <a:rPr lang="en-US" dirty="0" err="1" smtClean="0"/>
              <a:t>Procoagulants</a:t>
            </a:r>
            <a:r>
              <a:rPr lang="en-US" dirty="0" smtClean="0"/>
              <a:t>: II,VII,IX, X</a:t>
            </a:r>
          </a:p>
          <a:p>
            <a:pPr lvl="2"/>
            <a:r>
              <a:rPr lang="en-US" dirty="0" err="1" smtClean="0"/>
              <a:t>Anticogulants</a:t>
            </a:r>
            <a:r>
              <a:rPr lang="en-US" dirty="0" smtClean="0"/>
              <a:t>: protein C, protein S, protein Z</a:t>
            </a:r>
          </a:p>
          <a:p>
            <a:pPr lvl="1"/>
            <a:r>
              <a:rPr lang="en-US" dirty="0" smtClean="0"/>
              <a:t>CẤU TRÚC:</a:t>
            </a:r>
          </a:p>
          <a:p>
            <a:pPr lvl="2"/>
            <a:r>
              <a:rPr lang="en-US" dirty="0" err="1" smtClean="0"/>
              <a:t>Gla</a:t>
            </a:r>
            <a:r>
              <a:rPr lang="en-US" dirty="0" smtClean="0"/>
              <a:t> domain: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xúc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enzyme  </a:t>
            </a:r>
            <a:r>
              <a:rPr lang="en-US" dirty="0" err="1" smtClean="0"/>
              <a:t>glutamyl</a:t>
            </a:r>
            <a:r>
              <a:rPr lang="en-US" dirty="0" smtClean="0"/>
              <a:t> </a:t>
            </a:r>
            <a:r>
              <a:rPr lang="en-US" dirty="0" err="1" smtClean="0"/>
              <a:t>carboxylase</a:t>
            </a:r>
            <a:r>
              <a:rPr lang="en-US" dirty="0" smtClean="0"/>
              <a:t> ở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lưới</a:t>
            </a:r>
            <a:r>
              <a:rPr lang="en-US" dirty="0" smtClean="0"/>
              <a:t> ( endoplasmic reticulum ) và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l-GR" dirty="0" smtClean="0">
                <a:latin typeface="Times New Roman"/>
                <a:cs typeface="Times New Roman"/>
              </a:rPr>
              <a:t>γ</a:t>
            </a:r>
            <a:r>
              <a:rPr lang="en-US" dirty="0" smtClean="0">
                <a:latin typeface="Times New Roman"/>
                <a:cs typeface="Times New Roman"/>
              </a:rPr>
              <a:t>  </a:t>
            </a:r>
            <a:r>
              <a:rPr lang="en-US" dirty="0" err="1" smtClean="0">
                <a:latin typeface="Times New Roman"/>
                <a:cs typeface="Times New Roman"/>
              </a:rPr>
              <a:t>carboxylation</a:t>
            </a:r>
            <a:r>
              <a:rPr lang="en-US" dirty="0" smtClean="0">
                <a:latin typeface="Times New Roman"/>
                <a:cs typeface="Times New Roman"/>
              </a:rPr>
              <a:t>  do </a:t>
            </a:r>
            <a:r>
              <a:rPr lang="en-US" dirty="0" err="1" smtClean="0">
                <a:latin typeface="Times New Roman"/>
                <a:cs typeface="Times New Roman"/>
              </a:rPr>
              <a:t>tác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dụng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Vit</a:t>
            </a:r>
            <a:r>
              <a:rPr lang="en-US" dirty="0" smtClean="0"/>
              <a:t> K .</a:t>
            </a:r>
          </a:p>
          <a:p>
            <a:pPr lvl="2"/>
            <a:r>
              <a:rPr lang="en-US" dirty="0" smtClean="0"/>
              <a:t>EGF domain ( epidermal growth factor) :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sợi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,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bổ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,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Serine protease: (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chymotrypsin</a:t>
            </a:r>
            <a:r>
              <a:rPr lang="en-US" dirty="0" smtClean="0"/>
              <a:t>) 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CẤU TRÚC CÁC PROTEIN LỆ THUỘC </a:t>
            </a:r>
            <a:br>
              <a:rPr lang="en-US" sz="3600" dirty="0" smtClean="0"/>
            </a:br>
            <a:r>
              <a:rPr lang="en-US" sz="3600" dirty="0" smtClean="0"/>
              <a:t>VIT K </a:t>
            </a:r>
            <a:endParaRPr lang="en-US" sz="3600" dirty="0"/>
          </a:p>
        </p:txBody>
      </p:sp>
      <p:pic>
        <p:nvPicPr>
          <p:cNvPr id="1027" name="Picture 3" descr="D:\My Documents\My Scans\2011-01 (Jan)\scan003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7108" y="1600200"/>
            <a:ext cx="5269784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CƠ CHẾ TÁC DỤNG VIT K</a:t>
            </a:r>
            <a:endParaRPr lang="en-US" sz="3600" dirty="0"/>
          </a:p>
        </p:txBody>
      </p:sp>
      <p:pic>
        <p:nvPicPr>
          <p:cNvPr id="1026" name="Picture 2" descr="D:\My Documents\My Scans\2011-01 (Jan)\scan001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8229335" cy="441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BỆNH SỬ &amp; KHÁM LÂM SÀNG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638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BỆNH SỬ: </a:t>
            </a:r>
          </a:p>
          <a:p>
            <a:pPr lvl="1"/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XH: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chạm</a:t>
            </a:r>
            <a:endParaRPr lang="en-US" dirty="0" smtClean="0"/>
          </a:p>
          <a:p>
            <a:pPr lvl="1"/>
            <a:r>
              <a:rPr lang="en-US" dirty="0" err="1" smtClean="0"/>
              <a:t>Tuổi</a:t>
            </a:r>
            <a:r>
              <a:rPr lang="en-US" dirty="0" smtClean="0"/>
              <a:t> và </a:t>
            </a:r>
            <a:r>
              <a:rPr lang="en-US" dirty="0" err="1" smtClean="0"/>
              <a:t>giới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Nam,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r>
              <a:rPr lang="en-US" dirty="0" smtClean="0"/>
              <a:t>( hemophilia)</a:t>
            </a:r>
          </a:p>
          <a:p>
            <a:pPr lvl="2"/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ngột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sốc</a:t>
            </a:r>
            <a:r>
              <a:rPr lang="en-US" dirty="0" smtClean="0"/>
              <a:t>+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lan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(NTH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Nữ</a:t>
            </a:r>
            <a:r>
              <a:rPr lang="en-US" dirty="0" smtClean="0"/>
              <a:t> : </a:t>
            </a:r>
            <a:r>
              <a:rPr lang="en-US" dirty="0" err="1" smtClean="0"/>
              <a:t>rong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,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mũi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,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xanh</a:t>
            </a:r>
            <a:r>
              <a:rPr lang="en-US" dirty="0" smtClean="0"/>
              <a:t>,( von </a:t>
            </a:r>
            <a:r>
              <a:rPr lang="en-US" dirty="0" err="1" smtClean="0"/>
              <a:t>Willebrand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bầm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xuyên</a:t>
            </a:r>
            <a:r>
              <a:rPr lang="en-US" dirty="0" smtClean="0"/>
              <a:t> (XHGTCMD </a:t>
            </a:r>
            <a:r>
              <a:rPr lang="en-US" dirty="0" err="1" smtClean="0"/>
              <a:t>mạn</a:t>
            </a:r>
            <a:r>
              <a:rPr lang="en-US" dirty="0" smtClean="0"/>
              <a:t>)</a:t>
            </a:r>
          </a:p>
          <a:p>
            <a:r>
              <a:rPr lang="en-US" dirty="0" smtClean="0"/>
              <a:t>TIỀN SỬ</a:t>
            </a:r>
          </a:p>
          <a:p>
            <a:pPr lvl="1"/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: </a:t>
            </a:r>
          </a:p>
          <a:p>
            <a:pPr lvl="2"/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 </a:t>
            </a:r>
            <a:r>
              <a:rPr lang="en-US" dirty="0" err="1" smtClean="0"/>
              <a:t>mạn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,</a:t>
            </a:r>
          </a:p>
          <a:p>
            <a:pPr lvl="2"/>
            <a:r>
              <a:rPr lang="en-US" dirty="0" err="1" smtClean="0"/>
              <a:t>Phẩu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,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(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đẻ</a:t>
            </a:r>
            <a:r>
              <a:rPr lang="en-US" dirty="0" smtClean="0"/>
              <a:t> non). </a:t>
            </a:r>
            <a:r>
              <a:rPr lang="en-US" dirty="0" err="1" smtClean="0"/>
              <a:t>có</a:t>
            </a:r>
            <a:r>
              <a:rPr lang="en-US" dirty="0" smtClean="0"/>
              <a:t> 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kháng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endParaRPr lang="en-US" dirty="0" smtClean="0"/>
          </a:p>
          <a:p>
            <a:pPr lvl="2"/>
            <a:r>
              <a:rPr lang="en-US" dirty="0" err="1" smtClean="0"/>
              <a:t>Thuốc</a:t>
            </a:r>
            <a:r>
              <a:rPr lang="en-US" dirty="0" smtClean="0"/>
              <a:t>: aspirin ,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aspirine</a:t>
            </a:r>
            <a:r>
              <a:rPr lang="en-US" dirty="0" smtClean="0"/>
              <a:t> ( </a:t>
            </a:r>
            <a:r>
              <a:rPr lang="en-US" dirty="0" err="1" smtClean="0"/>
              <a:t>phenylbutazone</a:t>
            </a:r>
            <a:r>
              <a:rPr lang="en-US" dirty="0" smtClean="0"/>
              <a:t>) </a:t>
            </a:r>
          </a:p>
          <a:p>
            <a:pPr lvl="1"/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đình</a:t>
            </a:r>
            <a:r>
              <a:rPr lang="en-US" dirty="0" smtClean="0"/>
              <a:t>: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ưa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SINH LÝCẦM MÁU 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DIỄN TIẾN CẦM MÁU</a:t>
            </a:r>
            <a:endParaRPr lang="en-US" dirty="0"/>
          </a:p>
        </p:txBody>
      </p:sp>
      <p:pic>
        <p:nvPicPr>
          <p:cNvPr id="2050" name="Picture 2" descr="D:\My Documents\My Scans\2011-01 (Jan)\scan000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84662" y="2174875"/>
            <a:ext cx="3385263" cy="3951288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TIÊU SỢI HUYẾT</a:t>
            </a:r>
            <a:endParaRPr lang="en-US" dirty="0"/>
          </a:p>
        </p:txBody>
      </p:sp>
      <p:pic>
        <p:nvPicPr>
          <p:cNvPr id="2051" name="Picture 3" descr="D:\My Documents\My Scans\2011-01 (Jan)\scan0004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3421077"/>
            <a:ext cx="4039985" cy="14588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TIẾP CẬN BỆNH NHÂN XUẤT HUYẾT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lstStyle/>
          <a:p>
            <a:r>
              <a:rPr lang="en-US" dirty="0" smtClean="0"/>
              <a:t>KHÁM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XH: </a:t>
            </a:r>
            <a:r>
              <a:rPr lang="en-US" dirty="0" err="1" smtClean="0"/>
              <a:t>điểm</a:t>
            </a:r>
            <a:r>
              <a:rPr lang="en-US" dirty="0" smtClean="0"/>
              <a:t> , </a:t>
            </a:r>
            <a:r>
              <a:rPr lang="en-US" dirty="0" err="1" smtClean="0"/>
              <a:t>mảng</a:t>
            </a:r>
            <a:r>
              <a:rPr lang="en-US" dirty="0" smtClean="0"/>
              <a:t> (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) .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,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r>
              <a:rPr lang="en-US" dirty="0" smtClean="0"/>
              <a:t> ,</a:t>
            </a:r>
            <a:r>
              <a:rPr lang="en-US" dirty="0" err="1" smtClean="0"/>
              <a:t>cơ</a:t>
            </a:r>
            <a:r>
              <a:rPr lang="en-US" dirty="0" smtClean="0"/>
              <a:t> ( Hemophilia)</a:t>
            </a:r>
          </a:p>
          <a:p>
            <a:pPr lvl="1"/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XH : </a:t>
            </a:r>
          </a:p>
          <a:p>
            <a:pPr lvl="2"/>
            <a:r>
              <a:rPr lang="en-US" dirty="0" err="1" smtClean="0"/>
              <a:t>nhẹ</a:t>
            </a:r>
            <a:r>
              <a:rPr lang="en-US" dirty="0" smtClean="0"/>
              <a:t>: </a:t>
            </a:r>
            <a:r>
              <a:rPr lang="en-US" dirty="0" err="1" smtClean="0"/>
              <a:t>da</a:t>
            </a:r>
            <a:r>
              <a:rPr lang="en-US" dirty="0" smtClean="0"/>
              <a:t>, </a:t>
            </a:r>
          </a:p>
          <a:p>
            <a:pPr lvl="2"/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: </a:t>
            </a:r>
            <a:r>
              <a:rPr lang="en-US" dirty="0" err="1" smtClean="0"/>
              <a:t>niêm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,</a:t>
            </a:r>
          </a:p>
          <a:p>
            <a:pPr lvl="2"/>
            <a:r>
              <a:rPr lang="en-US" dirty="0" err="1" smtClean="0"/>
              <a:t>Nặng</a:t>
            </a:r>
            <a:r>
              <a:rPr lang="en-US" dirty="0" smtClean="0"/>
              <a:t> :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tạng</a:t>
            </a:r>
            <a:r>
              <a:rPr lang="en-US" dirty="0" smtClean="0"/>
              <a:t> , </a:t>
            </a:r>
            <a:r>
              <a:rPr lang="en-US" dirty="0" err="1" smtClean="0"/>
              <a:t>não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Chú</a:t>
            </a:r>
            <a:r>
              <a:rPr lang="en-US" dirty="0" smtClean="0"/>
              <a:t> ý: XH 1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HH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r>
              <a:rPr lang="en-US" dirty="0" smtClean="0"/>
              <a:t> </a:t>
            </a:r>
            <a:r>
              <a:rPr lang="en-US" dirty="0" err="1" smtClean="0"/>
              <a:t>cầm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rụng</a:t>
            </a:r>
            <a:r>
              <a:rPr lang="en-US" dirty="0" smtClean="0"/>
              <a:t> </a:t>
            </a:r>
            <a:r>
              <a:rPr lang="en-US" dirty="0" err="1" smtClean="0"/>
              <a:t>rốn</a:t>
            </a:r>
            <a:r>
              <a:rPr lang="en-US" dirty="0" smtClean="0"/>
              <a:t>: </a:t>
            </a:r>
            <a:r>
              <a:rPr lang="en-US" dirty="0" err="1" smtClean="0"/>
              <a:t>thiếu</a:t>
            </a:r>
            <a:r>
              <a:rPr lang="en-US" dirty="0" smtClean="0"/>
              <a:t> XIII .</a:t>
            </a:r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US" dirty="0" smtClean="0"/>
          </a:p>
          <a:p>
            <a:pPr lvl="1"/>
            <a:r>
              <a:rPr lang="en-US" dirty="0" smtClean="0"/>
              <a:t>Sự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Dị</a:t>
            </a:r>
            <a:r>
              <a:rPr lang="en-US" dirty="0" smtClean="0"/>
              <a:t> </a:t>
            </a:r>
            <a:r>
              <a:rPr lang="en-US" dirty="0" err="1" smtClean="0"/>
              <a:t>tật</a:t>
            </a:r>
            <a:r>
              <a:rPr lang="en-US" dirty="0" smtClean="0"/>
              <a:t> </a:t>
            </a:r>
            <a:r>
              <a:rPr lang="en-US" dirty="0" err="1" smtClean="0"/>
              <a:t>bẩm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: 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XUẤT HUYẾT DO NHIỄM TRÙNG HUYẾT NÃO MÔ CẦU &amp; HC KASABACH- MERRITT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4" name="Picture 4" descr="IMG_00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648200" y="2347913"/>
            <a:ext cx="4038600" cy="3033712"/>
          </a:xfrm>
          <a:noFill/>
        </p:spPr>
      </p:pic>
      <p:pic>
        <p:nvPicPr>
          <p:cNvPr id="6" name="Picture 6" descr="Pic nesseria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2362200"/>
            <a:ext cx="4648200" cy="3048000"/>
          </a:xfr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2102367"/>
            <a:ext cx="4038600" cy="3521628"/>
          </a:xfrm>
          <a:noFill/>
        </p:spPr>
      </p:pic>
      <p:pic>
        <p:nvPicPr>
          <p:cNvPr id="8" name="Content Placeholder 4" descr="DSC03733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133600"/>
            <a:ext cx="4038600" cy="3244056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 descr="DSC03735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2209800"/>
            <a:ext cx="4038600" cy="3276600"/>
          </a:xfrm>
        </p:spPr>
      </p:pic>
      <p:pic>
        <p:nvPicPr>
          <p:cNvPr id="8" name="Content Placeholder 4" descr="DSC00468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133600"/>
            <a:ext cx="4038600" cy="335280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Von </a:t>
            </a:r>
            <a:r>
              <a:rPr lang="en-US" dirty="0" err="1" smtClean="0"/>
              <a:t>Willebrand</a:t>
            </a:r>
            <a:endParaRPr lang="en-US" dirty="0"/>
          </a:p>
        </p:txBody>
      </p:sp>
      <p:pic>
        <p:nvPicPr>
          <p:cNvPr id="5" name="Content Placeholder 4" descr="IMG_0020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6" name="Content Placeholder 5" descr="IMG_0021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XUẤT HUYẾT DO HEMOPHILIA</a:t>
            </a:r>
            <a:endParaRPr lang="en-US" sz="3600" dirty="0"/>
          </a:p>
        </p:txBody>
      </p:sp>
      <p:pic>
        <p:nvPicPr>
          <p:cNvPr id="5" name="Picture 6" descr="IMG_00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905001"/>
            <a:ext cx="4495800" cy="4114800"/>
          </a:xfrm>
          <a:noFill/>
        </p:spPr>
      </p:pic>
      <p:pic>
        <p:nvPicPr>
          <p:cNvPr id="6" name="Picture 3" descr="Pict007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1905000"/>
            <a:ext cx="4495800" cy="4114800"/>
          </a:xfr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/>
          </a:p>
        </p:txBody>
      </p:sp>
      <p:pic>
        <p:nvPicPr>
          <p:cNvPr id="5" name="Picture 5" descr="DSC0015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2362200"/>
            <a:ext cx="4267200" cy="3124200"/>
          </a:xfrm>
          <a:noFill/>
        </p:spPr>
      </p:pic>
      <p:pic>
        <p:nvPicPr>
          <p:cNvPr id="8" name="Picture 11" descr="DSC0015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362201"/>
            <a:ext cx="4191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99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CẬN LÂM SÀNG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791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XÉT NGHIỆM BAN ĐẦU</a:t>
            </a:r>
          </a:p>
          <a:p>
            <a:pPr lvl="1"/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: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, MPV *</a:t>
            </a:r>
          </a:p>
          <a:p>
            <a:pPr lvl="1"/>
            <a:r>
              <a:rPr lang="en-US" dirty="0" err="1" smtClean="0"/>
              <a:t>Phết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: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: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(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: XII, XI, IX, VIII, X,V,II,I</a:t>
            </a:r>
          </a:p>
          <a:p>
            <a:pPr lvl="1"/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: VII, X,V,II,I</a:t>
            </a:r>
          </a:p>
          <a:p>
            <a:pPr lvl="1"/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thrombin: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fibrinogen </a:t>
            </a:r>
            <a:r>
              <a:rPr lang="en-US" dirty="0" err="1" smtClean="0"/>
              <a:t>thành</a:t>
            </a:r>
            <a:r>
              <a:rPr lang="en-US" dirty="0" smtClean="0"/>
              <a:t> fibrin monomer</a:t>
            </a:r>
          </a:p>
          <a:p>
            <a:r>
              <a:rPr lang="en-US" dirty="0" smtClean="0"/>
              <a:t>XÉT NGHIỆM CHUYÊN BIỆT</a:t>
            </a:r>
          </a:p>
          <a:p>
            <a:pPr lvl="1"/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: TS,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co </a:t>
            </a:r>
            <a:r>
              <a:rPr lang="en-US" dirty="0" err="1" smtClean="0"/>
              <a:t>cục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PFA-100</a:t>
            </a:r>
          </a:p>
          <a:p>
            <a:pPr lvl="1"/>
            <a:r>
              <a:rPr lang="en-US" dirty="0" smtClean="0"/>
              <a:t>Hemophilia: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VIII., IX, XI,…</a:t>
            </a:r>
          </a:p>
          <a:p>
            <a:pPr lvl="1"/>
            <a:r>
              <a:rPr lang="en-US" dirty="0" err="1" smtClean="0"/>
              <a:t>Kháng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kháng</a:t>
            </a:r>
            <a:r>
              <a:rPr lang="en-US" dirty="0" smtClean="0"/>
              <a:t> VIII:  (</a:t>
            </a:r>
            <a:r>
              <a:rPr lang="en-US" dirty="0" err="1" smtClean="0"/>
              <a:t>pha</a:t>
            </a:r>
            <a:r>
              <a:rPr lang="en-US" dirty="0" smtClean="0"/>
              <a:t> HT </a:t>
            </a:r>
            <a:r>
              <a:rPr lang="en-US" dirty="0" err="1" smtClean="0"/>
              <a:t>bn</a:t>
            </a:r>
            <a:r>
              <a:rPr lang="en-US" dirty="0" smtClean="0"/>
              <a:t> và HT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(1/1): </a:t>
            </a:r>
            <a:r>
              <a:rPr lang="en-US" dirty="0" err="1" smtClean="0"/>
              <a:t>nếu</a:t>
            </a:r>
            <a:r>
              <a:rPr lang="en-US" dirty="0" smtClean="0"/>
              <a:t> KQ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(</a:t>
            </a:r>
            <a:r>
              <a:rPr lang="en-US" dirty="0" err="1" smtClean="0"/>
              <a:t>thiếu</a:t>
            </a:r>
            <a:r>
              <a:rPr lang="en-US" dirty="0" smtClean="0"/>
              <a:t> YTDM), </a:t>
            </a:r>
            <a:r>
              <a:rPr lang="en-US" dirty="0" err="1" smtClean="0"/>
              <a:t>nếu</a:t>
            </a:r>
            <a:r>
              <a:rPr lang="en-US" dirty="0" smtClean="0"/>
              <a:t> KQ </a:t>
            </a:r>
            <a:r>
              <a:rPr lang="en-US" dirty="0" err="1" smtClean="0"/>
              <a:t>dài</a:t>
            </a:r>
            <a:r>
              <a:rPr lang="en-US" dirty="0" smtClean="0"/>
              <a:t> (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kháng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kháng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kháng</a:t>
            </a:r>
            <a:r>
              <a:rPr lang="en-US" dirty="0" smtClean="0"/>
              <a:t> </a:t>
            </a:r>
            <a:r>
              <a:rPr lang="en-US" dirty="0" err="1" smtClean="0"/>
              <a:t>phospholipid</a:t>
            </a:r>
            <a:endParaRPr lang="en-US" dirty="0" smtClean="0"/>
          </a:p>
          <a:p>
            <a:pPr lvl="1"/>
            <a:r>
              <a:rPr lang="en-US" dirty="0" smtClean="0"/>
              <a:t>DIC : </a:t>
            </a:r>
            <a:r>
              <a:rPr lang="en-US" dirty="0" err="1" smtClean="0"/>
              <a:t>đếm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 PT, Fibrinogen, D </a:t>
            </a:r>
            <a:r>
              <a:rPr lang="en-US" dirty="0" err="1" smtClean="0"/>
              <a:t>dimere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sợi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 CÁC XÉT NGHIỆM CHẢY MÁU &amp; ĐÔNG MÁU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685800"/>
          <a:ext cx="9144000" cy="8716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  <a:gridCol w="1524000"/>
              </a:tblGrid>
              <a:tr h="41565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TiỂU</a:t>
                      </a:r>
                      <a:r>
                        <a:rPr lang="en-US" sz="1100" dirty="0" smtClean="0"/>
                        <a:t> CẨU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BT (bleeding  time)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PT (</a:t>
                      </a:r>
                      <a:r>
                        <a:rPr lang="en-US" sz="1100" dirty="0" err="1" smtClean="0"/>
                        <a:t>prothrombin</a:t>
                      </a:r>
                      <a:r>
                        <a:rPr lang="en-US" sz="1100" dirty="0" smtClean="0"/>
                        <a:t> time)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APTT</a:t>
                      </a:r>
                      <a:r>
                        <a:rPr lang="en-US" sz="1100" baseline="0" dirty="0" smtClean="0"/>
                        <a:t> (activated </a:t>
                      </a:r>
                      <a:r>
                        <a:rPr lang="en-US" sz="1100" baseline="0" dirty="0" err="1" smtClean="0"/>
                        <a:t>pratial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thromboplastine</a:t>
                      </a:r>
                      <a:r>
                        <a:rPr lang="en-US" sz="1100" baseline="0" dirty="0" smtClean="0"/>
                        <a:t>  time)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TT (thrombin time)</a:t>
                      </a:r>
                      <a:r>
                        <a:rPr lang="en-US" sz="1100" baseline="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</a:tr>
              <a:tr h="922414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Mục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tiêu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Số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lượng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TC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TC</a:t>
                      </a:r>
                      <a:r>
                        <a:rPr lang="en-US" sz="1100" baseline="0" dirty="0" smtClean="0"/>
                        <a:t> &amp; </a:t>
                      </a:r>
                      <a:r>
                        <a:rPr lang="en-US" sz="1100" baseline="0" dirty="0" err="1" smtClean="0"/>
                        <a:t>vW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VII,X,V,II,I, anticoagulants</a:t>
                      </a:r>
                    </a:p>
                    <a:p>
                      <a:r>
                        <a:rPr lang="en-US" sz="1100" dirty="0" err="1" smtClean="0"/>
                        <a:t>Vit</a:t>
                      </a:r>
                      <a:r>
                        <a:rPr lang="en-US" sz="1100" dirty="0" smtClean="0"/>
                        <a:t> K</a:t>
                      </a:r>
                    </a:p>
                    <a:p>
                      <a:r>
                        <a:rPr lang="en-US" sz="1100" dirty="0" err="1" smtClean="0"/>
                        <a:t>Bệnh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gan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XII,XI,IX,VIII,X,V,II,I</a:t>
                      </a:r>
                    </a:p>
                    <a:p>
                      <a:r>
                        <a:rPr lang="en-US" sz="1100" dirty="0" smtClean="0"/>
                        <a:t>lupus coagulants,</a:t>
                      </a:r>
                    </a:p>
                    <a:p>
                      <a:r>
                        <a:rPr lang="en-US" sz="1100" dirty="0" smtClean="0"/>
                        <a:t>Heparin therapy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Fibrinogen</a:t>
                      </a:r>
                      <a:r>
                        <a:rPr lang="en-US" sz="1100" baseline="0" dirty="0" smtClean="0">
                          <a:latin typeface="Times New Roman"/>
                          <a:cs typeface="Times New Roman"/>
                        </a:rPr>
                        <a:t> → fibrin</a:t>
                      </a:r>
                      <a:endParaRPr lang="en-US" sz="1100" dirty="0"/>
                    </a:p>
                  </a:txBody>
                  <a:tcPr/>
                </a:tc>
              </a:tr>
              <a:tr h="922414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Nguyên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tắc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err="1" smtClean="0"/>
                        <a:t>Cầm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máu</a:t>
                      </a:r>
                      <a:r>
                        <a:rPr lang="en-US" sz="1100" baseline="0" dirty="0" smtClean="0"/>
                        <a:t>  do TC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ngừng</a:t>
                      </a:r>
                      <a:r>
                        <a:rPr lang="en-US" sz="1100" baseline="0" dirty="0" smtClean="0"/>
                        <a:t> XH </a:t>
                      </a:r>
                      <a:r>
                        <a:rPr lang="en-US" sz="1100" baseline="0" dirty="0" err="1" smtClean="0"/>
                        <a:t>sau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chấn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thương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chuẩn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Thromboplastin</a:t>
                      </a:r>
                      <a:r>
                        <a:rPr lang="en-US" sz="1100" baseline="0" dirty="0" smtClean="0"/>
                        <a:t> (</a:t>
                      </a:r>
                      <a:r>
                        <a:rPr lang="en-US" sz="1100" baseline="0" dirty="0" err="1" smtClean="0"/>
                        <a:t>TF,PL,Ca</a:t>
                      </a:r>
                      <a:r>
                        <a:rPr lang="en-US" sz="1100" baseline="0" dirty="0" smtClean="0"/>
                        <a:t>)+</a:t>
                      </a:r>
                    </a:p>
                    <a:p>
                      <a:r>
                        <a:rPr lang="en-US" sz="1100" baseline="0" dirty="0" smtClean="0"/>
                        <a:t> plasma ( poor PTL) citrate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PL+silicat</a:t>
                      </a:r>
                      <a:r>
                        <a:rPr lang="en-US" sz="1100" dirty="0" smtClean="0"/>
                        <a:t>+ Ca+ plasma ( poor PTL) citrate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Time  for Fibrinogen 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→ fibrin (function of fibrinogen)</a:t>
                      </a:r>
                      <a:endParaRPr lang="en-US" sz="1100" dirty="0"/>
                    </a:p>
                  </a:txBody>
                  <a:tcPr/>
                </a:tc>
              </a:tr>
              <a:tr h="512452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Phương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tiện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Máy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đếm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Kỹ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thuật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Ivy:40mmHg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INR =( PT*/PT c) ISI</a:t>
                      </a:r>
                    </a:p>
                    <a:p>
                      <a:r>
                        <a:rPr lang="en-US" sz="1100" baseline="0" dirty="0" smtClean="0"/>
                        <a:t>INR= international Normalized Ratio </a:t>
                      </a:r>
                    </a:p>
                    <a:p>
                      <a:r>
                        <a:rPr lang="en-US" sz="1100" baseline="0" dirty="0" smtClean="0"/>
                        <a:t>INR  = 0.91-1.1</a:t>
                      </a:r>
                    </a:p>
                    <a:p>
                      <a:r>
                        <a:rPr lang="en-US" sz="1100" baseline="0" dirty="0" smtClean="0"/>
                        <a:t>ISI=International Sensitivity Index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415656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Bàn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luận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41565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150-450/</a:t>
                      </a:r>
                      <a:r>
                        <a:rPr lang="en-US" sz="1100" baseline="0" dirty="0" smtClean="0"/>
                        <a:t> mm3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3-5</a:t>
                      </a:r>
                      <a:r>
                        <a:rPr lang="en-US" sz="1100" baseline="0" dirty="0" smtClean="0"/>
                        <a:t> ph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10-15”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25-45 “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15-20”</a:t>
                      </a:r>
                    </a:p>
                    <a:p>
                      <a:r>
                        <a:rPr lang="en-US" sz="1100" dirty="0" smtClean="0"/>
                        <a:t>&gt; 3” of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control value</a:t>
                      </a:r>
                      <a:endParaRPr lang="en-US" sz="1100" dirty="0"/>
                    </a:p>
                  </a:txBody>
                  <a:tcPr/>
                </a:tc>
              </a:tr>
              <a:tr h="717433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Giảm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&lt;150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Venipuncture</a:t>
                      </a:r>
                      <a:r>
                        <a:rPr lang="en-US" sz="1100" dirty="0" smtClean="0"/>
                        <a:t>,</a:t>
                      </a:r>
                    </a:p>
                    <a:p>
                      <a:r>
                        <a:rPr lang="en-US" sz="1100" dirty="0" smtClean="0"/>
                        <a:t>Chronic DIC 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Poor quality </a:t>
                      </a:r>
                      <a:r>
                        <a:rPr lang="en-US" sz="1100" dirty="0" err="1" smtClean="0"/>
                        <a:t>venipuncture</a:t>
                      </a:r>
                      <a:r>
                        <a:rPr lang="en-US" sz="1100" dirty="0" smtClean="0"/>
                        <a:t>,</a:t>
                      </a:r>
                      <a:r>
                        <a:rPr lang="en-US" sz="1100" baseline="0" dirty="0" smtClean="0"/>
                        <a:t>  VIII, chronic DIC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512452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Tăng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&gt;450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&gt;7ph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Inherited</a:t>
                      </a:r>
                      <a:r>
                        <a:rPr lang="en-US" sz="1100" baseline="0" dirty="0" smtClean="0"/>
                        <a:t> VII, </a:t>
                      </a:r>
                      <a:endParaRPr lang="en-US" sz="1100" dirty="0" smtClean="0"/>
                    </a:p>
                    <a:p>
                      <a:r>
                        <a:rPr lang="en-US" sz="1100" dirty="0" err="1" smtClean="0"/>
                        <a:t>Kháng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thể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chống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 II,V </a:t>
                      </a:r>
                    </a:p>
                    <a:p>
                      <a:r>
                        <a:rPr lang="en-US" sz="1100" dirty="0" err="1" smtClean="0"/>
                        <a:t>Bệnh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lý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gan</a:t>
                      </a:r>
                      <a:endParaRPr lang="en-US" sz="1100" baseline="0" dirty="0" smtClean="0"/>
                    </a:p>
                    <a:p>
                      <a:r>
                        <a:rPr lang="en-US" sz="1100" baseline="0" dirty="0" err="1" smtClean="0"/>
                        <a:t>Thiếu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vit</a:t>
                      </a:r>
                      <a:r>
                        <a:rPr lang="en-US" sz="1100" baseline="0" dirty="0" smtClean="0"/>
                        <a:t> 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Hemophilia</a:t>
                      </a:r>
                    </a:p>
                    <a:p>
                      <a:r>
                        <a:rPr lang="en-US" sz="1100" dirty="0" smtClean="0"/>
                        <a:t>Lupus </a:t>
                      </a:r>
                      <a:r>
                        <a:rPr lang="en-US" sz="1100" dirty="0" err="1" smtClean="0"/>
                        <a:t>anticolulant</a:t>
                      </a:r>
                      <a:endParaRPr lang="en-US" sz="1100" dirty="0" smtClean="0"/>
                    </a:p>
                    <a:p>
                      <a:r>
                        <a:rPr lang="en-US" sz="1100" dirty="0" smtClean="0"/>
                        <a:t>Inhibitor coagulation </a:t>
                      </a:r>
                    </a:p>
                    <a:p>
                      <a:r>
                        <a:rPr lang="en-US" sz="1100" dirty="0" smtClean="0"/>
                        <a:t>DIC, </a:t>
                      </a:r>
                      <a:r>
                        <a:rPr lang="en-US" sz="1100" dirty="0" err="1" smtClean="0"/>
                        <a:t>Suy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gan</a:t>
                      </a:r>
                      <a:r>
                        <a:rPr lang="en-US" sz="1100" dirty="0" smtClean="0"/>
                        <a:t>,</a:t>
                      </a:r>
                    </a:p>
                    <a:p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Thiếu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Vit</a:t>
                      </a:r>
                      <a:r>
                        <a:rPr lang="en-US" sz="1100" baseline="0" dirty="0" smtClean="0"/>
                        <a:t> 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Fibrinogen</a:t>
                      </a:r>
                      <a:r>
                        <a:rPr lang="en-US" sz="1100" baseline="0" dirty="0" smtClean="0">
                          <a:latin typeface="+mn-lt"/>
                          <a:cs typeface="Times New Roman"/>
                        </a:rPr>
                        <a:t> quality, </a:t>
                      </a:r>
                      <a:r>
                        <a:rPr lang="en-US" sz="1100" baseline="0" dirty="0" err="1" smtClean="0">
                          <a:latin typeface="+mn-lt"/>
                          <a:cs typeface="Times New Roman"/>
                        </a:rPr>
                        <a:t>quanlity</a:t>
                      </a:r>
                      <a:endParaRPr lang="en-US" sz="1100" baseline="0" dirty="0" smtClean="0">
                        <a:latin typeface="+mn-lt"/>
                        <a:cs typeface="Times New Roman"/>
                      </a:endParaRPr>
                    </a:p>
                    <a:p>
                      <a:r>
                        <a:rPr lang="en-US" sz="1100" baseline="0" dirty="0" err="1" smtClean="0">
                          <a:latin typeface="+mn-lt"/>
                          <a:cs typeface="Times New Roman"/>
                        </a:rPr>
                        <a:t>Heparine</a:t>
                      </a:r>
                      <a:endParaRPr lang="en-US" sz="1100" baseline="0" dirty="0" smtClean="0">
                        <a:latin typeface="+mn-lt"/>
                        <a:cs typeface="Times New Roman"/>
                      </a:endParaRPr>
                    </a:p>
                    <a:p>
                      <a:r>
                        <a:rPr lang="en-US" sz="1100" baseline="0" dirty="0" smtClean="0">
                          <a:latin typeface="+mn-lt"/>
                          <a:cs typeface="Times New Roman"/>
                        </a:rPr>
                        <a:t>Fibrin degradation products</a:t>
                      </a:r>
                      <a:endParaRPr lang="en-US" sz="1100" dirty="0" smtClean="0">
                        <a:latin typeface="+mn-lt"/>
                        <a:cs typeface="Times New Roman"/>
                      </a:endParaRPr>
                    </a:p>
                    <a:p>
                      <a:r>
                        <a:rPr lang="en-US" sz="1100" dirty="0" err="1" smtClean="0"/>
                        <a:t>Hyperfibrinogenemia</a:t>
                      </a:r>
                      <a:r>
                        <a:rPr lang="en-US" sz="1100" dirty="0" smtClean="0"/>
                        <a:t> (&gt;5g/</a:t>
                      </a:r>
                      <a:r>
                        <a:rPr lang="en-US" sz="1100" dirty="0" err="1" smtClean="0"/>
                        <a:t>dL</a:t>
                      </a:r>
                      <a:r>
                        <a:rPr lang="en-US" sz="1100" dirty="0" smtClean="0"/>
                        <a:t>) </a:t>
                      </a:r>
                      <a:endParaRPr lang="en-US" sz="1100" dirty="0"/>
                    </a:p>
                  </a:txBody>
                  <a:tcPr/>
                </a:tc>
              </a:tr>
              <a:tr h="922414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Yếu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tố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ảnh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hưởng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Hematocrite</a:t>
                      </a:r>
                      <a:r>
                        <a:rPr lang="en-US" sz="1100" dirty="0" smtClean="0"/>
                        <a:t>, skin, KT</a:t>
                      </a:r>
                    </a:p>
                    <a:p>
                      <a:r>
                        <a:rPr lang="en-US" sz="1100" dirty="0" err="1" smtClean="0"/>
                        <a:t>Thuốc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có</a:t>
                      </a:r>
                      <a:r>
                        <a:rPr lang="en-US" sz="1100" baseline="0" dirty="0" smtClean="0"/>
                        <a:t> aspirin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Turbic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icteric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Reagent (</a:t>
                      </a:r>
                      <a:r>
                        <a:rPr lang="en-US" sz="1100" baseline="0" dirty="0" smtClean="0"/>
                        <a:t> CF &lt; 35%)</a:t>
                      </a:r>
                    </a:p>
                    <a:p>
                      <a:r>
                        <a:rPr lang="en-US" sz="1100" baseline="0" dirty="0" smtClean="0"/>
                        <a:t>Lupus anticoagulant</a:t>
                      </a:r>
                    </a:p>
                    <a:p>
                      <a:r>
                        <a:rPr lang="en-US" sz="1100" dirty="0" err="1" smtClean="0"/>
                        <a:t>Heparine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contaminT</a:t>
                      </a:r>
                      <a:endParaRPr lang="en-US" sz="1100" dirty="0" smtClean="0"/>
                    </a:p>
                    <a:p>
                      <a:r>
                        <a:rPr lang="en-US" sz="1100" dirty="0" smtClean="0"/>
                        <a:t>VIII </a:t>
                      </a:r>
                      <a:r>
                        <a:rPr lang="en-US" sz="1100" dirty="0" err="1" smtClean="0"/>
                        <a:t>Ab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Reptilase</a:t>
                      </a:r>
                      <a:r>
                        <a:rPr lang="en-US" sz="1100" baseline="0" dirty="0" smtClean="0"/>
                        <a:t> time ( Fibrinogen </a:t>
                      </a:r>
                      <a:r>
                        <a:rPr lang="en-US" sz="1100" baseline="0" dirty="0" smtClean="0">
                          <a:latin typeface="Times New Roman"/>
                          <a:cs typeface="Times New Roman"/>
                        </a:rPr>
                        <a:t>→ Fibrin, no effects </a:t>
                      </a:r>
                      <a:r>
                        <a:rPr lang="en-US" sz="1100" baseline="0" smtClean="0">
                          <a:latin typeface="Times New Roman"/>
                          <a:cs typeface="Times New Roman"/>
                        </a:rPr>
                        <a:t>of Heparin) </a:t>
                      </a:r>
                      <a:endParaRPr lang="en-US" sz="1100" dirty="0"/>
                    </a:p>
                  </a:txBody>
                  <a:tcPr/>
                </a:tc>
              </a:tr>
              <a:tr h="41565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Mixed Plasma 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↑: lupus anti → </a:t>
                      </a:r>
                      <a:r>
                        <a:rPr lang="en-US" sz="1100" dirty="0" err="1" smtClean="0">
                          <a:latin typeface="Times New Roman"/>
                          <a:cs typeface="Times New Roman"/>
                        </a:rPr>
                        <a:t>antiphospho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 lipid</a:t>
                      </a:r>
                    </a:p>
                    <a:p>
                      <a:endParaRPr lang="en-US" sz="1100" dirty="0" smtClean="0"/>
                    </a:p>
                    <a:p>
                      <a:r>
                        <a:rPr lang="en-US" sz="1100" dirty="0" smtClean="0"/>
                        <a:t>TT 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↑,</a:t>
                      </a:r>
                      <a:r>
                        <a:rPr lang="en-US" sz="1100" dirty="0" err="1" smtClean="0">
                          <a:latin typeface="Times New Roman"/>
                          <a:cs typeface="Times New Roman"/>
                        </a:rPr>
                        <a:t>reptilase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 ↔:heparin*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6096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số</a:t>
            </a:r>
            <a:r>
              <a:rPr lang="en-US" sz="3200" dirty="0" smtClean="0"/>
              <a:t> </a:t>
            </a:r>
            <a:r>
              <a:rPr lang="en-US" sz="3200" dirty="0" err="1" smtClean="0"/>
              <a:t>tham</a:t>
            </a:r>
            <a:r>
              <a:rPr lang="en-US" sz="3200" dirty="0" smtClean="0"/>
              <a:t> </a:t>
            </a:r>
            <a:r>
              <a:rPr lang="en-US" sz="3200" dirty="0" err="1" smtClean="0"/>
              <a:t>khảo</a:t>
            </a:r>
            <a:r>
              <a:rPr lang="en-US" sz="3200" dirty="0" smtClean="0"/>
              <a:t> </a:t>
            </a:r>
            <a:r>
              <a:rPr lang="en-US" sz="3200" dirty="0" err="1" smtClean="0"/>
              <a:t>về</a:t>
            </a:r>
            <a:r>
              <a:rPr lang="en-US" sz="3200" dirty="0" smtClean="0"/>
              <a:t> </a:t>
            </a:r>
            <a:r>
              <a:rPr lang="en-US" sz="3200" dirty="0" err="1" smtClean="0"/>
              <a:t>giá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bình</a:t>
            </a:r>
            <a:r>
              <a:rPr lang="en-US" sz="3200" dirty="0" smtClean="0"/>
              <a:t> </a:t>
            </a:r>
            <a:r>
              <a:rPr lang="en-US" sz="3200" dirty="0" err="1" smtClean="0"/>
              <a:t>thường</a:t>
            </a:r>
            <a:r>
              <a:rPr lang="en-US" sz="3200" dirty="0" smtClean="0"/>
              <a:t> </a:t>
            </a:r>
            <a:r>
              <a:rPr lang="en-US" sz="3200" dirty="0" err="1" smtClean="0"/>
              <a:t>theo</a:t>
            </a:r>
            <a:r>
              <a:rPr lang="en-US" sz="3200" dirty="0" smtClean="0"/>
              <a:t> </a:t>
            </a:r>
            <a:r>
              <a:rPr lang="en-US" sz="3200" dirty="0" err="1" smtClean="0"/>
              <a:t>tuổi</a:t>
            </a:r>
            <a:endParaRPr lang="en-US" sz="3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9143999" cy="601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CHỨC NĂNG </a:t>
            </a:r>
            <a:r>
              <a:rPr lang="en-US" sz="3600" dirty="0" err="1" smtClean="0"/>
              <a:t>TiỂU</a:t>
            </a:r>
            <a:r>
              <a:rPr lang="en-US" sz="3600" dirty="0" smtClean="0"/>
              <a:t> CẦU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00200"/>
            <a:ext cx="7620000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CHẨN ĐOÁN CHẢY MÁU BAN ĐẦU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đếm</a:t>
            </a:r>
            <a:r>
              <a:rPr lang="en-US" sz="2400" dirty="0" smtClean="0"/>
              <a:t> </a:t>
            </a:r>
            <a:r>
              <a:rPr lang="en-US" sz="2400" dirty="0" err="1" smtClean="0"/>
              <a:t>tiểu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bình</a:t>
            </a:r>
            <a:r>
              <a:rPr lang="en-US" sz="2400" dirty="0" smtClean="0"/>
              <a:t> </a:t>
            </a:r>
            <a:r>
              <a:rPr lang="en-US" sz="2400" dirty="0" err="1" smtClean="0"/>
              <a:t>thường</a:t>
            </a:r>
            <a:r>
              <a:rPr lang="en-US" sz="2400" dirty="0" smtClean="0"/>
              <a:t>,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biệt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/>
              <a:t>Von </a:t>
            </a:r>
            <a:r>
              <a:rPr lang="en-US" sz="2400" dirty="0" err="1" smtClean="0"/>
              <a:t>Willebrand</a:t>
            </a:r>
            <a:r>
              <a:rPr lang="en-US" sz="2400" dirty="0" smtClean="0"/>
              <a:t>: VIII, </a:t>
            </a:r>
            <a:r>
              <a:rPr lang="en-US" sz="2400" dirty="0" err="1" smtClean="0"/>
              <a:t>vWF</a:t>
            </a:r>
            <a:r>
              <a:rPr lang="en-US" sz="2400" dirty="0" smtClean="0"/>
              <a:t> activity, </a:t>
            </a:r>
            <a:r>
              <a:rPr lang="en-US" sz="2400" dirty="0" err="1" smtClean="0"/>
              <a:t>vWF</a:t>
            </a:r>
            <a:r>
              <a:rPr lang="en-US" sz="2400" dirty="0" smtClean="0"/>
              <a:t> Ag</a:t>
            </a:r>
          </a:p>
          <a:p>
            <a:pPr lvl="1"/>
            <a:r>
              <a:rPr lang="en-US" sz="2400" dirty="0" err="1" smtClean="0"/>
              <a:t>Thiếu</a:t>
            </a:r>
            <a:r>
              <a:rPr lang="en-US" sz="2400" dirty="0" smtClean="0"/>
              <a:t> XIII: Clot stability in 5 Molar urea </a:t>
            </a:r>
          </a:p>
          <a:p>
            <a:pPr lvl="1"/>
            <a:r>
              <a:rPr lang="en-US" sz="2400" dirty="0" err="1" smtClean="0"/>
              <a:t>Liệt</a:t>
            </a:r>
            <a:r>
              <a:rPr lang="en-US" sz="2400" dirty="0" smtClean="0"/>
              <a:t> </a:t>
            </a:r>
            <a:r>
              <a:rPr lang="en-US" sz="2400" dirty="0" err="1" smtClean="0"/>
              <a:t>tiểu</a:t>
            </a:r>
            <a:r>
              <a:rPr lang="en-US" sz="2400" dirty="0" smtClean="0"/>
              <a:t> </a:t>
            </a:r>
            <a:r>
              <a:rPr lang="en-US" sz="2400" dirty="0" err="1" smtClean="0"/>
              <a:t>cầu:Bernard</a:t>
            </a:r>
            <a:r>
              <a:rPr lang="en-US" sz="2400" dirty="0" smtClean="0"/>
              <a:t> </a:t>
            </a:r>
            <a:r>
              <a:rPr lang="en-US" sz="2400" dirty="0" err="1" smtClean="0"/>
              <a:t>Soulier</a:t>
            </a:r>
            <a:r>
              <a:rPr lang="en-US" sz="2400" dirty="0" smtClean="0"/>
              <a:t>, </a:t>
            </a:r>
            <a:r>
              <a:rPr lang="en-US" sz="2400" dirty="0" err="1" smtClean="0"/>
              <a:t>Glanzmann</a:t>
            </a:r>
            <a:r>
              <a:rPr lang="en-US" sz="2400" dirty="0" smtClean="0"/>
              <a:t>, storage pool </a:t>
            </a:r>
            <a:r>
              <a:rPr lang="en-US" sz="2400" dirty="0" err="1" smtClean="0"/>
              <a:t>dis</a:t>
            </a:r>
            <a:endParaRPr lang="en-US" sz="2400" dirty="0" smtClean="0"/>
          </a:p>
          <a:p>
            <a:pPr lvl="2"/>
            <a:r>
              <a:rPr lang="en-US" sz="2000" dirty="0" err="1" smtClean="0"/>
              <a:t>Xét</a:t>
            </a:r>
            <a:r>
              <a:rPr lang="en-US" sz="2000" dirty="0" smtClean="0"/>
              <a:t> </a:t>
            </a:r>
            <a:r>
              <a:rPr lang="en-US" sz="2000" dirty="0" err="1" smtClean="0"/>
              <a:t>nghiệm</a:t>
            </a:r>
            <a:r>
              <a:rPr lang="en-US" sz="2000" dirty="0" smtClean="0"/>
              <a:t>  </a:t>
            </a:r>
            <a:r>
              <a:rPr lang="en-US" sz="2000" dirty="0" err="1" smtClean="0"/>
              <a:t>sàng</a:t>
            </a:r>
            <a:r>
              <a:rPr lang="en-US" sz="2000" dirty="0" smtClean="0"/>
              <a:t> </a:t>
            </a:r>
            <a:r>
              <a:rPr lang="en-US" sz="2000" dirty="0" err="1" smtClean="0"/>
              <a:t>lọc</a:t>
            </a:r>
            <a:r>
              <a:rPr lang="en-US" sz="2000" dirty="0" smtClean="0"/>
              <a:t> </a:t>
            </a:r>
          </a:p>
          <a:p>
            <a:pPr lvl="3"/>
            <a:r>
              <a:rPr lang="en-US" sz="1600" dirty="0" err="1" smtClean="0"/>
              <a:t>Thời</a:t>
            </a:r>
            <a:r>
              <a:rPr lang="en-US" sz="1600" dirty="0" smtClean="0"/>
              <a:t> </a:t>
            </a:r>
            <a:r>
              <a:rPr lang="en-US" sz="1600" dirty="0" err="1" smtClean="0"/>
              <a:t>gian</a:t>
            </a:r>
            <a:r>
              <a:rPr lang="en-US" sz="1600" dirty="0" smtClean="0"/>
              <a:t> </a:t>
            </a:r>
            <a:r>
              <a:rPr lang="en-US" sz="1600" dirty="0" err="1" smtClean="0"/>
              <a:t>máu</a:t>
            </a:r>
            <a:r>
              <a:rPr lang="en-US" sz="1600" dirty="0" smtClean="0"/>
              <a:t> </a:t>
            </a:r>
            <a:r>
              <a:rPr lang="en-US" sz="1600" dirty="0" err="1" smtClean="0"/>
              <a:t>chảy</a:t>
            </a:r>
            <a:r>
              <a:rPr lang="en-US" sz="1600" dirty="0" smtClean="0"/>
              <a:t> </a:t>
            </a:r>
            <a:r>
              <a:rPr lang="en-US" sz="1600" dirty="0" err="1" smtClean="0"/>
              <a:t>tăng</a:t>
            </a:r>
            <a:endParaRPr lang="en-US" sz="1600" dirty="0" smtClean="0"/>
          </a:p>
          <a:p>
            <a:pPr lvl="3"/>
            <a:r>
              <a:rPr lang="en-US" sz="1600" dirty="0" err="1" smtClean="0"/>
              <a:t>Thời</a:t>
            </a:r>
            <a:r>
              <a:rPr lang="en-US" sz="1600" dirty="0" smtClean="0"/>
              <a:t> </a:t>
            </a:r>
            <a:r>
              <a:rPr lang="en-US" sz="1600" dirty="0" err="1" smtClean="0"/>
              <a:t>gian</a:t>
            </a:r>
            <a:r>
              <a:rPr lang="en-US" sz="1600" dirty="0" smtClean="0"/>
              <a:t> co </a:t>
            </a:r>
            <a:r>
              <a:rPr lang="en-US" sz="1600" dirty="0" err="1" smtClean="0"/>
              <a:t>cục</a:t>
            </a:r>
            <a:r>
              <a:rPr lang="en-US" sz="1600" dirty="0" smtClean="0"/>
              <a:t> </a:t>
            </a:r>
            <a:r>
              <a:rPr lang="en-US" sz="1600" dirty="0" err="1" smtClean="0"/>
              <a:t>máu</a:t>
            </a:r>
            <a:r>
              <a:rPr lang="en-US" sz="1600" dirty="0" smtClean="0"/>
              <a:t>; </a:t>
            </a:r>
            <a:r>
              <a:rPr lang="en-US" sz="1600" dirty="0" err="1" smtClean="0"/>
              <a:t>dài</a:t>
            </a:r>
            <a:r>
              <a:rPr lang="en-US" sz="1600" dirty="0" smtClean="0"/>
              <a:t> </a:t>
            </a:r>
          </a:p>
          <a:p>
            <a:pPr lvl="3"/>
            <a:r>
              <a:rPr lang="en-US" sz="1600" dirty="0" err="1" smtClean="0"/>
              <a:t>Khảo</a:t>
            </a:r>
            <a:r>
              <a:rPr lang="en-US" sz="1600" dirty="0" smtClean="0"/>
              <a:t> </a:t>
            </a:r>
            <a:r>
              <a:rPr lang="en-US" sz="1600" dirty="0" err="1" smtClean="0"/>
              <a:t>sát</a:t>
            </a:r>
            <a:r>
              <a:rPr lang="en-US" sz="1600" dirty="0" smtClean="0"/>
              <a:t> </a:t>
            </a:r>
            <a:r>
              <a:rPr lang="en-US" sz="1600" dirty="0" err="1" smtClean="0"/>
              <a:t>chức</a:t>
            </a:r>
            <a:r>
              <a:rPr lang="en-US" sz="1600" dirty="0" smtClean="0"/>
              <a:t> </a:t>
            </a:r>
            <a:r>
              <a:rPr lang="en-US" sz="1600" dirty="0" err="1" smtClean="0"/>
              <a:t>năng</a:t>
            </a:r>
            <a:r>
              <a:rPr lang="en-US" sz="1600" dirty="0" smtClean="0"/>
              <a:t> </a:t>
            </a:r>
            <a:r>
              <a:rPr lang="en-US" sz="1600" dirty="0" err="1" smtClean="0"/>
              <a:t>tiểu</a:t>
            </a:r>
            <a:r>
              <a:rPr lang="en-US" sz="1600" dirty="0" smtClean="0"/>
              <a:t> </a:t>
            </a:r>
            <a:r>
              <a:rPr lang="en-US" sz="1600" dirty="0" err="1" smtClean="0"/>
              <a:t>cầu</a:t>
            </a:r>
            <a:r>
              <a:rPr lang="en-US" sz="1600" dirty="0" smtClean="0"/>
              <a:t> ( PFA-100)</a:t>
            </a:r>
          </a:p>
          <a:p>
            <a:pPr lvl="2"/>
            <a:r>
              <a:rPr lang="en-US" sz="2000" dirty="0" err="1" smtClean="0"/>
              <a:t>Chẩn</a:t>
            </a:r>
            <a:r>
              <a:rPr lang="en-US" sz="2000" dirty="0" smtClean="0"/>
              <a:t> </a:t>
            </a:r>
            <a:r>
              <a:rPr lang="en-US" sz="2000" dirty="0" err="1" smtClean="0"/>
              <a:t>đoán</a:t>
            </a:r>
            <a:endParaRPr lang="en-US" sz="2000" dirty="0" smtClean="0"/>
          </a:p>
          <a:p>
            <a:pPr lvl="3"/>
            <a:r>
              <a:rPr lang="en-US" sz="1600" dirty="0" smtClean="0"/>
              <a:t>Bernard </a:t>
            </a:r>
            <a:r>
              <a:rPr lang="en-US" sz="1600" dirty="0" err="1" smtClean="0"/>
              <a:t>Soulier</a:t>
            </a:r>
            <a:r>
              <a:rPr lang="en-US" sz="1600" dirty="0" smtClean="0"/>
              <a:t>: MPV to,  </a:t>
            </a:r>
            <a:r>
              <a:rPr lang="en-US" sz="1600" dirty="0" err="1" smtClean="0"/>
              <a:t>tiểu</a:t>
            </a:r>
            <a:r>
              <a:rPr lang="en-US" sz="1600" dirty="0" smtClean="0"/>
              <a:t> </a:t>
            </a:r>
            <a:r>
              <a:rPr lang="en-US" sz="1600" dirty="0" err="1" smtClean="0"/>
              <a:t>cầu</a:t>
            </a:r>
            <a:r>
              <a:rPr lang="en-US" sz="1600" dirty="0" smtClean="0"/>
              <a:t>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 err="1" smtClean="0"/>
              <a:t>ngưng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ristocetin</a:t>
            </a:r>
            <a:r>
              <a:rPr lang="en-US" sz="1600" dirty="0" smtClean="0"/>
              <a:t>, CD42 </a:t>
            </a:r>
            <a:r>
              <a:rPr lang="en-US" sz="1600" dirty="0" err="1" smtClean="0"/>
              <a:t>giảm</a:t>
            </a:r>
            <a:endParaRPr lang="en-US" sz="1600" dirty="0" smtClean="0"/>
          </a:p>
          <a:p>
            <a:pPr lvl="3"/>
            <a:r>
              <a:rPr lang="en-US" sz="1600" dirty="0" smtClean="0"/>
              <a:t># von </a:t>
            </a:r>
            <a:r>
              <a:rPr lang="en-US" sz="1600" dirty="0" err="1" smtClean="0"/>
              <a:t>Willebrand</a:t>
            </a:r>
            <a:r>
              <a:rPr lang="en-US" sz="1600" dirty="0" smtClean="0"/>
              <a:t> : </a:t>
            </a:r>
            <a:r>
              <a:rPr lang="en-US" sz="1600" dirty="0" err="1" smtClean="0"/>
              <a:t>tiểu</a:t>
            </a:r>
            <a:r>
              <a:rPr lang="en-US" sz="1600" dirty="0" smtClean="0"/>
              <a:t> </a:t>
            </a:r>
            <a:r>
              <a:rPr lang="en-US" sz="1600" dirty="0" err="1" smtClean="0"/>
              <a:t>cầu</a:t>
            </a:r>
            <a:r>
              <a:rPr lang="en-US" sz="1600" dirty="0" smtClean="0"/>
              <a:t>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 err="1" smtClean="0"/>
              <a:t>ngưng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ristocetin</a:t>
            </a:r>
            <a:r>
              <a:rPr lang="en-US" sz="1600" dirty="0" smtClean="0"/>
              <a:t>,</a:t>
            </a:r>
          </a:p>
          <a:p>
            <a:pPr lvl="3"/>
            <a:r>
              <a:rPr lang="en-US" sz="1600" dirty="0" err="1" smtClean="0"/>
              <a:t>Glanzmann:tiểu</a:t>
            </a:r>
            <a:r>
              <a:rPr lang="en-US" sz="1600" dirty="0" smtClean="0"/>
              <a:t> </a:t>
            </a:r>
            <a:r>
              <a:rPr lang="en-US" sz="1600" dirty="0" err="1" smtClean="0"/>
              <a:t>cầu</a:t>
            </a:r>
            <a:r>
              <a:rPr lang="en-US" sz="1600" dirty="0" smtClean="0"/>
              <a:t>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 err="1" smtClean="0"/>
              <a:t>ngưng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ADP, epinephrine, collagen, CD 41/CD61 </a:t>
            </a:r>
            <a:r>
              <a:rPr lang="en-US" sz="1600" dirty="0" err="1" smtClean="0"/>
              <a:t>giảm</a:t>
            </a:r>
            <a:r>
              <a:rPr lang="en-US" sz="1600" dirty="0" smtClean="0"/>
              <a:t>.</a:t>
            </a:r>
          </a:p>
          <a:p>
            <a:pPr lvl="3"/>
            <a:r>
              <a:rPr lang="en-US" sz="1600" dirty="0" err="1" smtClean="0"/>
              <a:t>Thrombopathies</a:t>
            </a:r>
            <a:r>
              <a:rPr lang="en-US" sz="1600" dirty="0" smtClean="0"/>
              <a:t> :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 err="1" smtClean="0"/>
              <a:t>ngưng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ADP, hay epinephrine, </a:t>
            </a:r>
            <a:r>
              <a:rPr lang="en-US" sz="1600" dirty="0" err="1" smtClean="0"/>
              <a:t>ngưng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ristocetine</a:t>
            </a:r>
            <a:r>
              <a:rPr lang="en-US" sz="1600" dirty="0" smtClean="0"/>
              <a:t>,</a:t>
            </a:r>
            <a:endParaRPr lang="en-US" sz="2000" dirty="0" smtClean="0"/>
          </a:p>
          <a:p>
            <a:pPr lvl="1"/>
            <a:r>
              <a:rPr lang="en-US" sz="2400" dirty="0" err="1" smtClean="0"/>
              <a:t>Chức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mạch</a:t>
            </a:r>
            <a:endParaRPr lang="en-US" sz="2400" dirty="0" smtClean="0"/>
          </a:p>
          <a:p>
            <a:pPr lvl="1"/>
            <a:r>
              <a:rPr lang="en-US" sz="2400" dirty="0" err="1" smtClean="0"/>
              <a:t>Rối</a:t>
            </a:r>
            <a:r>
              <a:rPr lang="en-US" sz="2400" dirty="0" smtClean="0"/>
              <a:t> </a:t>
            </a:r>
            <a:r>
              <a:rPr lang="en-US" sz="2400" dirty="0" err="1" smtClean="0"/>
              <a:t>loạn</a:t>
            </a:r>
            <a:r>
              <a:rPr lang="en-US" sz="2400" dirty="0" smtClean="0"/>
              <a:t> </a:t>
            </a:r>
            <a:r>
              <a:rPr lang="en-US" sz="2400" dirty="0" err="1" smtClean="0"/>
              <a:t>fibrinolysis</a:t>
            </a:r>
            <a:r>
              <a:rPr lang="en-US" sz="2400" dirty="0" smtClean="0"/>
              <a:t>: </a:t>
            </a:r>
            <a:r>
              <a:rPr lang="el-GR" sz="2400" dirty="0" smtClean="0">
                <a:latin typeface="Times New Roman"/>
                <a:cs typeface="Times New Roman"/>
              </a:rPr>
              <a:t>α</a:t>
            </a:r>
            <a:r>
              <a:rPr lang="en-US" sz="2400" dirty="0" smtClean="0">
                <a:latin typeface="Times New Roman"/>
                <a:cs typeface="Times New Roman"/>
              </a:rPr>
              <a:t>2 </a:t>
            </a:r>
            <a:r>
              <a:rPr lang="en-US" sz="2400" dirty="0" err="1" smtClean="0">
                <a:latin typeface="Times New Roman"/>
                <a:cs typeface="Times New Roman"/>
              </a:rPr>
              <a:t>antiplasmin</a:t>
            </a:r>
            <a:endParaRPr lang="en-US" sz="2400" dirty="0" smtClean="0"/>
          </a:p>
          <a:p>
            <a:pPr lvl="1"/>
            <a:r>
              <a:rPr lang="en-US" sz="2400" dirty="0" err="1" smtClean="0"/>
              <a:t>Chưa</a:t>
            </a:r>
            <a:r>
              <a:rPr lang="en-US" sz="2400" dirty="0" smtClean="0"/>
              <a:t> </a:t>
            </a:r>
            <a:r>
              <a:rPr lang="en-US" sz="2400" dirty="0" err="1" smtClean="0"/>
              <a:t>rõ</a:t>
            </a:r>
            <a:r>
              <a:rPr lang="en-US" sz="2400" dirty="0" smtClean="0"/>
              <a:t> </a:t>
            </a:r>
            <a:r>
              <a:rPr lang="en-US" sz="2400" dirty="0" err="1" smtClean="0"/>
              <a:t>nguyên</a:t>
            </a:r>
            <a:r>
              <a:rPr lang="en-US" sz="2400" dirty="0" smtClean="0"/>
              <a:t> </a:t>
            </a:r>
            <a:r>
              <a:rPr lang="en-US" sz="2400" dirty="0" err="1" smtClean="0"/>
              <a:t>nhân</a:t>
            </a:r>
            <a:endParaRPr lang="en-US" sz="2400" dirty="0" smtClean="0"/>
          </a:p>
          <a:p>
            <a:r>
              <a:rPr lang="en-US" sz="2400" dirty="0" err="1" smtClean="0"/>
              <a:t>Giảm</a:t>
            </a:r>
            <a:r>
              <a:rPr lang="en-US" sz="2400" dirty="0" smtClean="0"/>
              <a:t> </a:t>
            </a:r>
            <a:r>
              <a:rPr lang="en-US" sz="2400" dirty="0" err="1" smtClean="0"/>
              <a:t>tiểu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: </a:t>
            </a:r>
            <a:r>
              <a:rPr lang="en-US" sz="2400" dirty="0" err="1" smtClean="0"/>
              <a:t>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đồ</a:t>
            </a:r>
            <a:r>
              <a:rPr lang="en-US" sz="2400" dirty="0" smtClean="0"/>
              <a:t>, </a:t>
            </a:r>
            <a:r>
              <a:rPr lang="en-US" sz="2400" dirty="0" err="1" smtClean="0"/>
              <a:t>phết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endParaRPr lang="en-US" sz="2400" dirty="0" smtClean="0"/>
          </a:p>
          <a:p>
            <a:r>
              <a:rPr lang="en-US" sz="2400" dirty="0" err="1" smtClean="0"/>
              <a:t>Giảm</a:t>
            </a:r>
            <a:r>
              <a:rPr lang="en-US" sz="2400" dirty="0" smtClean="0"/>
              <a:t> </a:t>
            </a:r>
            <a:r>
              <a:rPr lang="en-US" sz="2400" dirty="0" err="1" smtClean="0"/>
              <a:t>ba</a:t>
            </a:r>
            <a:r>
              <a:rPr lang="en-US" sz="2400" dirty="0" smtClean="0"/>
              <a:t> </a:t>
            </a:r>
            <a:r>
              <a:rPr lang="en-US" sz="2400" dirty="0" err="1" smtClean="0"/>
              <a:t>dòng</a:t>
            </a:r>
            <a:r>
              <a:rPr lang="en-US" sz="2400" dirty="0" smtClean="0"/>
              <a:t>: </a:t>
            </a:r>
            <a:r>
              <a:rPr lang="en-US" sz="2400" dirty="0" err="1" smtClean="0"/>
              <a:t>phết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r>
              <a:rPr lang="en-US" sz="2400" dirty="0" smtClean="0"/>
              <a:t>, </a:t>
            </a:r>
            <a:r>
              <a:rPr lang="en-US" sz="2400" dirty="0" err="1" smtClean="0"/>
              <a:t>tủy</a:t>
            </a:r>
            <a:r>
              <a:rPr lang="en-US" sz="2400" dirty="0" smtClean="0"/>
              <a:t> </a:t>
            </a:r>
            <a:r>
              <a:rPr lang="en-US" sz="2400" dirty="0" err="1" smtClean="0"/>
              <a:t>đồ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066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XÉT NGHIỆM SÀNG LỌC XUẤT HUYẾT BAN ĐẦU</a:t>
            </a:r>
            <a:endParaRPr lang="en-US" sz="3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8839199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My Documents\My Scans\2012-10 (Oct)\scan000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My Documents\My Scans\2012-10 (Oct)\scan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CHẨN ĐOÁN RỐI LOẠN ĐÔNG MÁU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PT</a:t>
            </a:r>
            <a:r>
              <a:rPr lang="en-US" dirty="0" smtClean="0">
                <a:latin typeface="Times New Roman"/>
                <a:cs typeface="Times New Roman"/>
              </a:rPr>
              <a:t>┴ ,</a:t>
            </a:r>
            <a:r>
              <a:rPr lang="en-US" dirty="0" err="1" smtClean="0">
                <a:latin typeface="Times New Roman"/>
                <a:cs typeface="Times New Roman"/>
              </a:rPr>
              <a:t>aPTT</a:t>
            </a:r>
            <a:r>
              <a:rPr lang="en-US" dirty="0" smtClean="0">
                <a:latin typeface="Times New Roman"/>
                <a:cs typeface="Times New Roman"/>
              </a:rPr>
              <a:t>↑: </a:t>
            </a:r>
            <a:r>
              <a:rPr lang="en-US" dirty="0" err="1" smtClean="0">
                <a:latin typeface="Times New Roman"/>
                <a:cs typeface="Times New Roman"/>
              </a:rPr>
              <a:t>thiếu</a:t>
            </a:r>
            <a:r>
              <a:rPr lang="en-US" dirty="0" smtClean="0">
                <a:latin typeface="Times New Roman"/>
                <a:cs typeface="Times New Roman"/>
              </a:rPr>
              <a:t> VIII, IX, XI, lupus anticoagulants</a:t>
            </a:r>
          </a:p>
          <a:p>
            <a:r>
              <a:rPr lang="en-US" dirty="0" smtClean="0"/>
              <a:t>PT</a:t>
            </a:r>
            <a:r>
              <a:rPr lang="en-US" dirty="0" smtClean="0">
                <a:latin typeface="Times New Roman"/>
                <a:cs typeface="Times New Roman"/>
              </a:rPr>
              <a:t>↑</a:t>
            </a:r>
            <a:r>
              <a:rPr lang="en-US" dirty="0" smtClean="0">
                <a:cs typeface="Times New Roman"/>
              </a:rPr>
              <a:t> ,</a:t>
            </a:r>
            <a:r>
              <a:rPr lang="en-US" dirty="0" err="1" smtClean="0">
                <a:cs typeface="Times New Roman"/>
              </a:rPr>
              <a:t>aPTT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┴: </a:t>
            </a:r>
            <a:r>
              <a:rPr lang="en-US" dirty="0" err="1" smtClean="0">
                <a:latin typeface="Times New Roman"/>
                <a:cs typeface="Times New Roman"/>
              </a:rPr>
              <a:t>thiếu</a:t>
            </a:r>
            <a:r>
              <a:rPr lang="en-US" dirty="0" smtClean="0">
                <a:latin typeface="Times New Roman"/>
                <a:cs typeface="Times New Roman"/>
              </a:rPr>
              <a:t> VII</a:t>
            </a:r>
          </a:p>
          <a:p>
            <a:r>
              <a:rPr lang="en-US" dirty="0" smtClean="0"/>
              <a:t>PT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↑</a:t>
            </a:r>
            <a:r>
              <a:rPr lang="en-US" dirty="0" smtClean="0">
                <a:cs typeface="Times New Roman"/>
              </a:rPr>
              <a:t>,</a:t>
            </a:r>
            <a:r>
              <a:rPr lang="en-US" dirty="0" err="1" smtClean="0">
                <a:cs typeface="Times New Roman"/>
              </a:rPr>
              <a:t>aPTT</a:t>
            </a:r>
            <a:r>
              <a:rPr lang="en-US" dirty="0" smtClean="0">
                <a:cs typeface="Times New Roman"/>
              </a:rPr>
              <a:t>↑: </a:t>
            </a:r>
          </a:p>
          <a:p>
            <a:pPr lvl="1"/>
            <a:r>
              <a:rPr lang="en-US" dirty="0" err="1" smtClean="0">
                <a:cs typeface="Times New Roman"/>
              </a:rPr>
              <a:t>Trẻ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khỏe</a:t>
            </a:r>
            <a:r>
              <a:rPr lang="en-US" dirty="0" smtClean="0">
                <a:cs typeface="Times New Roman"/>
              </a:rPr>
              <a:t>: </a:t>
            </a:r>
          </a:p>
          <a:p>
            <a:pPr lvl="2"/>
            <a:r>
              <a:rPr lang="en-US" dirty="0" err="1" smtClean="0">
                <a:cs typeface="Times New Roman"/>
              </a:rPr>
              <a:t>thiếu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yếu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tố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di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truyền</a:t>
            </a:r>
            <a:r>
              <a:rPr lang="en-US" dirty="0" smtClean="0">
                <a:cs typeface="Times New Roman"/>
              </a:rPr>
              <a:t> X,V, II: </a:t>
            </a:r>
            <a:r>
              <a:rPr lang="en-US" dirty="0" err="1" smtClean="0">
                <a:cs typeface="Times New Roman"/>
              </a:rPr>
              <a:t>hiếm</a:t>
            </a:r>
            <a:endParaRPr lang="en-US" dirty="0" smtClean="0">
              <a:cs typeface="Times New Roman"/>
            </a:endParaRPr>
          </a:p>
          <a:p>
            <a:pPr lvl="2"/>
            <a:r>
              <a:rPr lang="en-US" dirty="0" err="1" smtClean="0">
                <a:cs typeface="Times New Roman"/>
              </a:rPr>
              <a:t>Bệnh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lý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mắc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phải</a:t>
            </a:r>
            <a:endParaRPr lang="en-US" dirty="0" smtClean="0">
              <a:cs typeface="Times New Roman"/>
            </a:endParaRPr>
          </a:p>
          <a:p>
            <a:pPr lvl="2"/>
            <a:r>
              <a:rPr lang="en-US" dirty="0" smtClean="0">
                <a:cs typeface="Times New Roman"/>
              </a:rPr>
              <a:t>Fibrinogen </a:t>
            </a:r>
            <a:r>
              <a:rPr lang="en-US" dirty="0" err="1" smtClean="0">
                <a:cs typeface="Times New Roman"/>
              </a:rPr>
              <a:t>bẩm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sinh</a:t>
            </a:r>
            <a:endParaRPr lang="en-US" dirty="0" smtClean="0">
              <a:cs typeface="Times New Roman"/>
            </a:endParaRPr>
          </a:p>
          <a:p>
            <a:pPr lvl="1"/>
            <a:r>
              <a:rPr lang="en-US" dirty="0" err="1" smtClean="0">
                <a:cs typeface="Times New Roman"/>
              </a:rPr>
              <a:t>Trẻ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yếu</a:t>
            </a:r>
            <a:r>
              <a:rPr lang="en-US" dirty="0" smtClean="0">
                <a:cs typeface="Times New Roman"/>
              </a:rPr>
              <a:t>:</a:t>
            </a:r>
          </a:p>
          <a:p>
            <a:pPr lvl="2"/>
            <a:r>
              <a:rPr lang="en-US" dirty="0" smtClean="0">
                <a:cs typeface="Times New Roman"/>
              </a:rPr>
              <a:t>DIC</a:t>
            </a:r>
          </a:p>
          <a:p>
            <a:pPr lvl="2"/>
            <a:r>
              <a:rPr lang="en-US" dirty="0" err="1" smtClean="0">
                <a:cs typeface="Times New Roman"/>
              </a:rPr>
              <a:t>Suy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gan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nặng</a:t>
            </a:r>
            <a:endParaRPr lang="en-US" dirty="0" smtClean="0">
              <a:cs typeface="Times New Roman"/>
            </a:endParaRPr>
          </a:p>
          <a:p>
            <a:pPr lvl="2"/>
            <a:r>
              <a:rPr lang="en-US" dirty="0" err="1" smtClean="0">
                <a:cs typeface="Times New Roman"/>
              </a:rPr>
              <a:t>Theếu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err="1" smtClean="0">
                <a:cs typeface="Times New Roman"/>
              </a:rPr>
              <a:t>vitamine</a:t>
            </a:r>
            <a:r>
              <a:rPr lang="en-US" dirty="0" smtClean="0">
                <a:cs typeface="Times New Roman"/>
              </a:rPr>
              <a:t> K</a:t>
            </a:r>
          </a:p>
          <a:p>
            <a:r>
              <a:rPr lang="en-US" dirty="0" err="1" smtClean="0">
                <a:cs typeface="Times New Roman"/>
              </a:rPr>
              <a:t>Prothrombin</a:t>
            </a:r>
            <a:r>
              <a:rPr lang="en-US" dirty="0" smtClean="0">
                <a:latin typeface="Times New Roman"/>
                <a:cs typeface="Times New Roman"/>
              </a:rPr>
              <a:t>↑:</a:t>
            </a:r>
          </a:p>
          <a:p>
            <a:pPr lvl="1"/>
            <a:r>
              <a:rPr lang="en-US" dirty="0" err="1" smtClean="0">
                <a:latin typeface="Times New Roman"/>
                <a:cs typeface="Times New Roman"/>
              </a:rPr>
              <a:t>Hypofibrinogen</a:t>
            </a:r>
            <a:endParaRPr lang="en-US" dirty="0" smtClean="0">
              <a:latin typeface="Times New Roman"/>
              <a:cs typeface="Times New Roman"/>
            </a:endParaRPr>
          </a:p>
          <a:p>
            <a:pPr lvl="1"/>
            <a:r>
              <a:rPr lang="en-US" dirty="0" err="1" smtClean="0">
                <a:latin typeface="Times New Roman"/>
                <a:cs typeface="Times New Roman"/>
              </a:rPr>
              <a:t>Dysfibrinogen</a:t>
            </a:r>
            <a:endParaRPr lang="en-US" dirty="0" smtClean="0">
              <a:latin typeface="Times New Roman"/>
              <a:cs typeface="Times New Roman"/>
            </a:endParaRPr>
          </a:p>
          <a:p>
            <a:pPr lvl="1"/>
            <a:endParaRPr lang="en-US" dirty="0" smtClean="0">
              <a:cs typeface="Times New Roman"/>
            </a:endParaRPr>
          </a:p>
          <a:p>
            <a:endParaRPr lang="en-US" dirty="0" smtClean="0">
              <a:cs typeface="Times New Roman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CÁC ĐIỀU CẦN LƯU Ý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58674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aPTT</a:t>
            </a:r>
            <a:r>
              <a:rPr lang="en-US" dirty="0" smtClean="0"/>
              <a:t> &amp; PT:</a:t>
            </a:r>
          </a:p>
          <a:p>
            <a:pPr lvl="1"/>
            <a:r>
              <a:rPr lang="en-US" dirty="0" smtClean="0"/>
              <a:t>Dung </a:t>
            </a:r>
            <a:r>
              <a:rPr lang="en-US" dirty="0" err="1" smtClean="0"/>
              <a:t>dịch</a:t>
            </a:r>
            <a:r>
              <a:rPr lang="en-US" dirty="0" smtClean="0"/>
              <a:t> citrate /</a:t>
            </a:r>
            <a:r>
              <a:rPr lang="en-US" dirty="0" err="1" smtClean="0"/>
              <a:t>máu</a:t>
            </a:r>
            <a:r>
              <a:rPr lang="en-US" dirty="0" smtClean="0"/>
              <a:t> = 1/9. </a:t>
            </a:r>
            <a:r>
              <a:rPr lang="en-US" dirty="0" err="1" smtClean="0"/>
              <a:t>Hct</a:t>
            </a:r>
            <a:r>
              <a:rPr lang="en-US" dirty="0" smtClean="0"/>
              <a:t> &gt;55% (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citrate)</a:t>
            </a:r>
          </a:p>
          <a:p>
            <a:pPr lvl="1"/>
            <a:r>
              <a:rPr lang="en-US" dirty="0" err="1" smtClean="0"/>
              <a:t>Lọ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endParaRPr lang="en-US" dirty="0" smtClean="0"/>
          </a:p>
          <a:p>
            <a:pPr lvl="1"/>
            <a:r>
              <a:rPr lang="en-US" dirty="0" err="1" smtClean="0"/>
              <a:t>Lắc</a:t>
            </a:r>
            <a:r>
              <a:rPr lang="en-US" dirty="0" smtClean="0"/>
              <a:t> </a:t>
            </a:r>
            <a:r>
              <a:rPr lang="en-US" dirty="0" err="1" smtClean="0"/>
              <a:t>nhẹ</a:t>
            </a:r>
            <a:endParaRPr lang="en-US" dirty="0" smtClean="0"/>
          </a:p>
          <a:p>
            <a:pPr lvl="1"/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mẩu</a:t>
            </a:r>
            <a:r>
              <a:rPr lang="en-US" dirty="0" smtClean="0"/>
              <a:t> : 2-4 C</a:t>
            </a:r>
            <a:r>
              <a:rPr lang="en-US" baseline="30000" dirty="0" smtClean="0"/>
              <a:t>0</a:t>
            </a:r>
            <a:r>
              <a:rPr lang="en-US" dirty="0" smtClean="0"/>
              <a:t> ( 4h ), 22-24C </a:t>
            </a:r>
            <a:r>
              <a:rPr lang="en-US" baseline="30000" dirty="0" smtClean="0"/>
              <a:t>0</a:t>
            </a:r>
            <a:r>
              <a:rPr lang="en-US" dirty="0" smtClean="0"/>
              <a:t>  (2h)</a:t>
            </a:r>
          </a:p>
          <a:p>
            <a:r>
              <a:rPr lang="en-US" dirty="0" smtClean="0"/>
              <a:t>INR ( international normalized ratio )= (PT </a:t>
            </a:r>
            <a:r>
              <a:rPr lang="en-US" dirty="0" err="1" smtClean="0"/>
              <a:t>bn</a:t>
            </a:r>
            <a:r>
              <a:rPr lang="en-US" dirty="0" smtClean="0"/>
              <a:t> /PT c )^ ISI</a:t>
            </a:r>
          </a:p>
          <a:p>
            <a:r>
              <a:rPr lang="en-US" dirty="0" smtClean="0"/>
              <a:t>ISI =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PT reagent &amp; </a:t>
            </a:r>
            <a:r>
              <a:rPr lang="en-US" dirty="0" err="1" smtClean="0"/>
              <a:t>intrument</a:t>
            </a:r>
            <a:r>
              <a:rPr lang="en-US" dirty="0" smtClean="0"/>
              <a:t>  </a:t>
            </a:r>
          </a:p>
          <a:p>
            <a:r>
              <a:rPr lang="en-US" dirty="0" smtClean="0"/>
              <a:t>PT c= means of 20 </a:t>
            </a:r>
            <a:r>
              <a:rPr lang="en-US" dirty="0" err="1" smtClean="0"/>
              <a:t>mẫu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 </a:t>
            </a:r>
          </a:p>
          <a:p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INR = 2-3 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anticoagulants (</a:t>
            </a:r>
            <a:r>
              <a:rPr lang="en-US" dirty="0" err="1" smtClean="0"/>
              <a:t>warfarin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aPTT</a:t>
            </a:r>
            <a:r>
              <a:rPr lang="en-US" dirty="0" smtClean="0"/>
              <a:t> = monitoring for heparin therapy ( AT =XII,XI,IX, X) </a:t>
            </a:r>
          </a:p>
          <a:p>
            <a:r>
              <a:rPr lang="en-US" dirty="0" err="1" smtClean="0"/>
              <a:t>PTr</a:t>
            </a:r>
            <a:r>
              <a:rPr lang="en-US" dirty="0" smtClean="0"/>
              <a:t> =PT </a:t>
            </a:r>
            <a:r>
              <a:rPr lang="en-US" dirty="0" err="1" smtClean="0"/>
              <a:t>bn</a:t>
            </a:r>
            <a:r>
              <a:rPr lang="en-US" dirty="0" smtClean="0"/>
              <a:t>/PT control.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PTr</a:t>
            </a:r>
            <a:r>
              <a:rPr lang="en-US" dirty="0" smtClean="0"/>
              <a:t> &gt; 1.2: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smtClean="0"/>
              <a:t>thường</a:t>
            </a:r>
            <a:r>
              <a:rPr lang="en-US" dirty="0" smtClean="0"/>
              <a:t> 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XÉT NGHIỆM SÀNG LỌC RLĐM TRẺ EM</a:t>
            </a:r>
            <a:endParaRPr lang="en-US" sz="36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 XÉT NGHIỆM HUYẾT HỌC TRONG BỆNH LÝ XUẤT HUYẾT</a:t>
            </a:r>
            <a:endParaRPr lang="en-US" sz="3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CHẨN ĐOÁN PHÂN </a:t>
            </a:r>
            <a:r>
              <a:rPr lang="en-US" dirty="0" err="1" smtClean="0"/>
              <a:t>BiỆT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914400"/>
          <a:ext cx="9144000" cy="5977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  <a:gridCol w="1828800"/>
              </a:tblGrid>
              <a:tr h="62865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HEMOPHILIA 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HEMOPHILIA 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HEMOPHILIA</a:t>
                      </a:r>
                      <a:r>
                        <a:rPr lang="en-US" sz="1400" baseline="0" dirty="0" smtClean="0"/>
                        <a:t> 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Von </a:t>
                      </a:r>
                      <a:r>
                        <a:rPr lang="en-US" sz="1400" dirty="0" err="1" smtClean="0"/>
                        <a:t>Willebrand</a:t>
                      </a:r>
                      <a:endParaRPr lang="en-US" sz="1400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truyền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Sex-linked recessive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Sex-linked</a:t>
                      </a:r>
                      <a:r>
                        <a:rPr lang="en-US" sz="1200" baseline="0" dirty="0" smtClean="0"/>
                        <a:t> recessive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Autosomal</a:t>
                      </a:r>
                      <a:r>
                        <a:rPr lang="en-US" sz="1200" dirty="0" smtClean="0"/>
                        <a:t> dominant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Autosomal</a:t>
                      </a:r>
                      <a:r>
                        <a:rPr lang="en-US" sz="1200" dirty="0" smtClean="0"/>
                        <a:t> Dominant</a:t>
                      </a:r>
                      <a:endParaRPr lang="en-US" sz="1200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Giới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tính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Nam, </a:t>
                      </a:r>
                      <a:r>
                        <a:rPr lang="en-US" sz="1200" dirty="0" err="1" smtClean="0"/>
                        <a:t>nữ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err="1" smtClean="0"/>
                        <a:t>nữ</a:t>
                      </a:r>
                      <a:endParaRPr lang="en-US" sz="1200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XH </a:t>
                      </a:r>
                      <a:r>
                        <a:rPr lang="en-US" sz="1200" dirty="0" err="1" smtClean="0"/>
                        <a:t>khớp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tổn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thương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khớp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err="1" smtClean="0"/>
                        <a:t>n</a:t>
                      </a:r>
                      <a:r>
                        <a:rPr lang="en-US" sz="1200" dirty="0" err="1" smtClean="0"/>
                        <a:t>ặng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</a:p>
                    <a:p>
                      <a:r>
                        <a:rPr lang="en-US" sz="1200" baseline="0" dirty="0" err="1" smtClean="0"/>
                        <a:t>thường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gặp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err="1" smtClean="0"/>
                        <a:t>n</a:t>
                      </a:r>
                      <a:r>
                        <a:rPr lang="en-US" sz="1200" dirty="0" err="1" smtClean="0"/>
                        <a:t>ặng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</a:p>
                    <a:p>
                      <a:r>
                        <a:rPr lang="en-US" sz="1200" baseline="0" dirty="0" err="1" smtClean="0"/>
                        <a:t>thường</a:t>
                      </a:r>
                      <a:r>
                        <a:rPr lang="en-US" sz="1200" baseline="0" dirty="0" smtClean="0"/>
                        <a:t>  </a:t>
                      </a:r>
                      <a:r>
                        <a:rPr lang="en-US" sz="1200" baseline="0" dirty="0" err="1" smtClean="0"/>
                        <a:t>gặp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Không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thường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xuyên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Hiếm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Đặc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điểm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lâm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sàng</a:t>
                      </a:r>
                      <a:r>
                        <a:rPr lang="en-US" sz="1200" baseline="0" dirty="0" smtClean="0"/>
                        <a:t>  XH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Nhẹ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đến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nặng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Nhẹ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đến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nặng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Nhẹ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trung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bình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Nhẹ</a:t>
                      </a:r>
                      <a:endParaRPr lang="en-US" sz="1200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Yếu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tố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thiếu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hụt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VIII ( 0-35%)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IX (0-35%)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XI (0-35%)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vW</a:t>
                      </a:r>
                      <a:r>
                        <a:rPr lang="en-US" sz="1200" dirty="0" smtClean="0"/>
                        <a:t> (6-50%)</a:t>
                      </a:r>
                      <a:endParaRPr lang="en-US" sz="1200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Xét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nghiệm</a:t>
                      </a:r>
                      <a:r>
                        <a:rPr lang="en-US" sz="1200" baseline="0" dirty="0" smtClean="0"/>
                        <a:t>  </a:t>
                      </a:r>
                      <a:r>
                        <a:rPr lang="en-US" sz="1200" baseline="0" dirty="0" err="1" smtClean="0"/>
                        <a:t>chẩn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đoán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 smtClean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en-US" sz="1200" dirty="0" smtClean="0">
                          <a:latin typeface="Times New Roman"/>
                          <a:cs typeface="Times New Roman"/>
                        </a:rPr>
                        <a:t>aPTT ↑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+mn-lt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  <a:cs typeface="Times New Roman"/>
                        </a:rPr>
                        <a:t>aPTT ↑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+mn-lt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  <a:cs typeface="Times New Roman"/>
                        </a:rPr>
                        <a:t>aPTT</a:t>
                      </a:r>
                      <a:r>
                        <a:rPr lang="en-US" sz="1200" baseline="0" dirty="0" smtClean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200" dirty="0" smtClean="0">
                          <a:latin typeface="+mn-lt"/>
                          <a:cs typeface="Times New Roman"/>
                        </a:rPr>
                        <a:t>↑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 smtClean="0">
                        <a:latin typeface="Times New Roman"/>
                        <a:cs typeface="Times New Roman"/>
                      </a:endParaRPr>
                    </a:p>
                    <a:p>
                      <a:r>
                        <a:rPr lang="en-US" sz="1200" dirty="0" smtClean="0">
                          <a:latin typeface="Times New Roman"/>
                          <a:cs typeface="Times New Roman"/>
                        </a:rPr>
                        <a:t>aPTT ↑↔</a:t>
                      </a:r>
                    </a:p>
                    <a:p>
                      <a:r>
                        <a:rPr lang="en-US" sz="1200" dirty="0" smtClean="0">
                          <a:latin typeface="Times New Roman"/>
                          <a:cs typeface="Times New Roman"/>
                        </a:rPr>
                        <a:t>PFA-100</a:t>
                      </a:r>
                      <a:endParaRPr lang="en-US" sz="1200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Thể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bệnh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VIII </a:t>
                      </a:r>
                      <a:r>
                        <a:rPr lang="en-US" sz="1200" dirty="0" err="1" smtClean="0"/>
                        <a:t>giam</a:t>
                      </a:r>
                      <a:endParaRPr lang="en-US" sz="1200" dirty="0" smtClean="0"/>
                    </a:p>
                    <a:p>
                      <a:r>
                        <a:rPr lang="en-US" sz="1200" dirty="0" err="1" smtClean="0"/>
                        <a:t>Kháng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thể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kháng</a:t>
                      </a:r>
                      <a:r>
                        <a:rPr lang="en-US" sz="1200" baseline="0" dirty="0" smtClean="0"/>
                        <a:t> VIII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None/>
                      </a:pPr>
                      <a:r>
                        <a:rPr lang="en-US" sz="1200" dirty="0" smtClean="0"/>
                        <a:t>1.Giam so </a:t>
                      </a:r>
                      <a:r>
                        <a:rPr lang="en-US" sz="1200" dirty="0" err="1" smtClean="0"/>
                        <a:t>luong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vW</a:t>
                      </a:r>
                      <a:endParaRPr lang="en-US" sz="1200" dirty="0" smtClean="0"/>
                    </a:p>
                    <a:p>
                      <a:pPr marL="342900" indent="-342900">
                        <a:buNone/>
                      </a:pPr>
                      <a:r>
                        <a:rPr lang="en-US" sz="1200" dirty="0" smtClean="0"/>
                        <a:t>2.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err="1" smtClean="0"/>
                        <a:t>Giam</a:t>
                      </a:r>
                      <a:r>
                        <a:rPr lang="en-US" sz="1200" dirty="0" smtClean="0"/>
                        <a:t> chat </a:t>
                      </a:r>
                      <a:r>
                        <a:rPr lang="en-US" sz="1200" dirty="0" err="1" smtClean="0"/>
                        <a:t>luong</a:t>
                      </a:r>
                      <a:r>
                        <a:rPr lang="en-US" sz="1200" dirty="0" smtClean="0"/>
                        <a:t> </a:t>
                      </a:r>
                    </a:p>
                    <a:p>
                      <a:pPr marL="342900" indent="-342900">
                        <a:buNone/>
                      </a:pPr>
                      <a:r>
                        <a:rPr lang="en-US" sz="1200" dirty="0" smtClean="0"/>
                        <a:t>2A</a:t>
                      </a:r>
                      <a:r>
                        <a:rPr lang="en-US" sz="1200" baseline="0" dirty="0" smtClean="0"/>
                        <a:t> (↓HMWM)</a:t>
                      </a:r>
                    </a:p>
                    <a:p>
                      <a:pPr marL="342900" indent="-342900">
                        <a:buNone/>
                      </a:pPr>
                      <a:r>
                        <a:rPr lang="en-US" sz="1200" baseline="0" dirty="0" smtClean="0"/>
                        <a:t>2B (</a:t>
                      </a:r>
                      <a:r>
                        <a:rPr lang="en-US" sz="1200" baseline="0" dirty="0" smtClean="0">
                          <a:latin typeface="Times New Roman"/>
                          <a:cs typeface="Times New Roman"/>
                        </a:rPr>
                        <a:t>- PTL)</a:t>
                      </a:r>
                    </a:p>
                    <a:p>
                      <a:pPr marL="342900" indent="-342900">
                        <a:buNone/>
                      </a:pPr>
                      <a:r>
                        <a:rPr lang="en-US" sz="1200" baseline="0" dirty="0" smtClean="0">
                          <a:latin typeface="Times New Roman"/>
                          <a:cs typeface="Times New Roman"/>
                        </a:rPr>
                        <a:t>2M (- GP1b)</a:t>
                      </a:r>
                    </a:p>
                    <a:p>
                      <a:pPr marL="342900" indent="-342900">
                        <a:buNone/>
                      </a:pPr>
                      <a:r>
                        <a:rPr lang="en-US" sz="1200" baseline="0" dirty="0" smtClean="0">
                          <a:latin typeface="Times New Roman"/>
                          <a:cs typeface="Times New Roman"/>
                        </a:rPr>
                        <a:t>2N (-VIII)</a:t>
                      </a:r>
                      <a:endParaRPr lang="en-US" sz="1200" dirty="0" smtClean="0"/>
                    </a:p>
                    <a:p>
                      <a:pPr marL="342900" indent="-342900">
                        <a:buNone/>
                      </a:pPr>
                      <a:r>
                        <a:rPr lang="en-US" sz="1200" dirty="0" smtClean="0"/>
                        <a:t>-3.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err="1" smtClean="0"/>
                        <a:t>Giam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vW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hoan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toan</a:t>
                      </a:r>
                      <a:endParaRPr lang="en-US" sz="120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XÉT NGHIỆM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990603"/>
          <a:ext cx="9144000" cy="5867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56565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VIII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Inhibitor screening tests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Factor VIII </a:t>
                      </a:r>
                      <a:r>
                        <a:rPr lang="en-US" sz="1400" dirty="0" err="1" smtClean="0"/>
                        <a:t>Ab</a:t>
                      </a:r>
                      <a:r>
                        <a:rPr lang="en-US" sz="1400" dirty="0" smtClean="0"/>
                        <a:t> screening</a:t>
                      </a:r>
                      <a:r>
                        <a:rPr lang="en-US" sz="1400" baseline="0" dirty="0" smtClean="0"/>
                        <a:t> test</a:t>
                      </a:r>
                      <a:endParaRPr lang="en-US" sz="1400" dirty="0"/>
                    </a:p>
                  </a:txBody>
                  <a:tcPr/>
                </a:tc>
              </a:tr>
              <a:tr h="100695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Mục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tiêu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Chẩn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đoán</a:t>
                      </a:r>
                      <a:r>
                        <a:rPr lang="en-US" sz="1400" baseline="0" dirty="0" smtClean="0"/>
                        <a:t> Hemophilia 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Phát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hiện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kháng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thể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chống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đông</a:t>
                      </a:r>
                      <a:r>
                        <a:rPr lang="en-US" sz="1400" baseline="0" dirty="0" smtClean="0"/>
                        <a:t>: KT &amp; </a:t>
                      </a:r>
                      <a:r>
                        <a:rPr lang="en-US" sz="1400" baseline="0" dirty="0" err="1" smtClean="0"/>
                        <a:t>heparine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VIII </a:t>
                      </a:r>
                      <a:r>
                        <a:rPr lang="en-US" sz="1400" dirty="0" err="1" smtClean="0"/>
                        <a:t>Ab</a:t>
                      </a:r>
                      <a:r>
                        <a:rPr lang="en-US" sz="1400" dirty="0" smtClean="0"/>
                        <a:t> (30%)</a:t>
                      </a:r>
                      <a:endParaRPr lang="en-US" sz="1400" dirty="0"/>
                    </a:p>
                  </a:txBody>
                  <a:tcPr/>
                </a:tc>
              </a:tr>
              <a:tr h="100695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Nguyên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tắc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 </a:t>
                      </a:r>
                      <a:r>
                        <a:rPr lang="en-US" sz="1400" dirty="0" err="1" smtClean="0"/>
                        <a:t>sánh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nồng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độ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baseline="0" dirty="0" err="1" smtClean="0"/>
                        <a:t>pha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loãng</a:t>
                      </a:r>
                      <a:r>
                        <a:rPr lang="en-US" sz="1400" baseline="0" dirty="0" smtClean="0"/>
                        <a:t> HT BN/HT 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┴ </a:t>
                      </a:r>
                      <a:r>
                        <a:rPr lang="en-US" sz="1400" baseline="0" dirty="0" err="1" smtClean="0">
                          <a:latin typeface="Times New Roman"/>
                          <a:cs typeface="Times New Roman"/>
                        </a:rPr>
                        <a:t>để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baseline="0" dirty="0" err="1" smtClean="0">
                          <a:latin typeface="Times New Roman"/>
                          <a:cs typeface="Times New Roman"/>
                        </a:rPr>
                        <a:t>làm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baseline="0" dirty="0" err="1" smtClean="0">
                          <a:latin typeface="Times New Roman"/>
                          <a:cs typeface="Times New Roman"/>
                        </a:rPr>
                        <a:t>aPTT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baseline="0" dirty="0" err="1" smtClean="0">
                          <a:latin typeface="Times New Roman"/>
                          <a:cs typeface="Times New Roman"/>
                        </a:rPr>
                        <a:t>về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BT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Ab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err="1" smtClean="0"/>
                        <a:t>sẽ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kéo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dài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aPTT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56565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Tiến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trình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Mẫu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thử</a:t>
                      </a:r>
                      <a:r>
                        <a:rPr lang="en-US" sz="1400" baseline="0" dirty="0" smtClean="0"/>
                        <a:t> 30’/ </a:t>
                      </a:r>
                    </a:p>
                    <a:p>
                      <a:r>
                        <a:rPr lang="en-US" sz="1400" baseline="0" dirty="0" smtClean="0"/>
                        <a:t>--30độ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Plasma BN +plasma BT, ủ</a:t>
                      </a:r>
                      <a:r>
                        <a:rPr lang="en-US" sz="1400" baseline="0" dirty="0" smtClean="0"/>
                        <a:t> 37 </a:t>
                      </a:r>
                      <a:r>
                        <a:rPr lang="en-US" sz="1400" baseline="0" dirty="0" err="1" smtClean="0"/>
                        <a:t>độ</a:t>
                      </a:r>
                      <a:r>
                        <a:rPr lang="en-US" sz="1400" baseline="0" dirty="0" smtClean="0"/>
                        <a:t> 1-2g /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đo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aPTT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Pha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loãng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hổn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dịch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NaCl</a:t>
                      </a:r>
                      <a:r>
                        <a:rPr lang="en-US" sz="1400" baseline="0" dirty="0" smtClean="0"/>
                        <a:t> 1:5 </a:t>
                      </a:r>
                    </a:p>
                    <a:p>
                      <a:r>
                        <a:rPr lang="en-US" sz="1400" baseline="0" dirty="0" err="1" smtClean="0"/>
                        <a:t>Đo</a:t>
                      </a:r>
                      <a:r>
                        <a:rPr lang="en-US" sz="1400" baseline="0" dirty="0" smtClean="0"/>
                        <a:t> VIII</a:t>
                      </a:r>
                      <a:endParaRPr lang="en-US" sz="1400" dirty="0"/>
                    </a:p>
                  </a:txBody>
                  <a:tcPr/>
                </a:tc>
              </a:tr>
              <a:tr h="45375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Bàn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luận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537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Không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có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smtClean="0"/>
                        <a:t>Ab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8319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Giảm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VIII &lt; 35% : </a:t>
                      </a:r>
                      <a:r>
                        <a:rPr lang="en-US" sz="1400" dirty="0" err="1" smtClean="0"/>
                        <a:t>có</a:t>
                      </a:r>
                      <a:r>
                        <a:rPr lang="en-US" sz="1400" baseline="0" dirty="0" smtClean="0"/>
                        <a:t> inhibitor</a:t>
                      </a:r>
                      <a:endParaRPr lang="en-US" sz="1400" dirty="0"/>
                    </a:p>
                  </a:txBody>
                  <a:tcPr/>
                </a:tc>
              </a:tr>
              <a:tr h="103148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Tăng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KT&amp;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heparine</a:t>
                      </a:r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Lupus anticoagulants </a:t>
                      </a:r>
                    </a:p>
                    <a:p>
                      <a:r>
                        <a:rPr lang="en-US" sz="1400" baseline="0" dirty="0" smtClean="0"/>
                        <a:t>( </a:t>
                      </a:r>
                      <a:r>
                        <a:rPr lang="en-US" sz="1400" baseline="0" dirty="0" err="1" smtClean="0"/>
                        <a:t>antiphospholipid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Ab</a:t>
                      </a:r>
                      <a:r>
                        <a:rPr lang="en-US" sz="1400" baseline="0" dirty="0" smtClean="0"/>
                        <a:t>)</a:t>
                      </a:r>
                    </a:p>
                    <a:p>
                      <a:r>
                        <a:rPr lang="en-US" sz="1400" baseline="0" dirty="0" smtClean="0"/>
                        <a:t>Anti VIII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VIII</a:t>
                      </a:r>
                      <a:r>
                        <a:rPr lang="en-US" sz="1400" baseline="0" dirty="0" smtClean="0"/>
                        <a:t> &gt; 35 %; </a:t>
                      </a:r>
                      <a:r>
                        <a:rPr lang="en-US" sz="1400" baseline="0" dirty="0" err="1" smtClean="0"/>
                        <a:t>không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có</a:t>
                      </a:r>
                      <a:r>
                        <a:rPr lang="en-US" sz="1400" baseline="0" dirty="0" smtClean="0"/>
                        <a:t> inhibitor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VAI TRÒ </a:t>
            </a:r>
            <a:r>
              <a:rPr lang="en-US" sz="3600" dirty="0" err="1" smtClean="0"/>
              <a:t>TiỂU</a:t>
            </a:r>
            <a:r>
              <a:rPr lang="en-US" sz="3600" dirty="0" smtClean="0"/>
              <a:t> </a:t>
            </a:r>
            <a:r>
              <a:rPr lang="en-US" sz="3600" dirty="0" err="1" smtClean="0"/>
              <a:t>CầU</a:t>
            </a:r>
            <a:r>
              <a:rPr lang="en-US" sz="3600" dirty="0" smtClean="0"/>
              <a:t> &amp; ĐÔNG MÁU</a:t>
            </a:r>
            <a:endParaRPr lang="en-US" sz="3600" dirty="0"/>
          </a:p>
        </p:txBody>
      </p:sp>
      <p:pic>
        <p:nvPicPr>
          <p:cNvPr id="9" name="Content Placeholder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07720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My Documents\My Scans\2011-02 (Feb)\scan0002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XÉT NGHIỆM CHẨN ĐOÁN von </a:t>
            </a:r>
            <a:r>
              <a:rPr lang="en-US" sz="3600" dirty="0" err="1" smtClean="0"/>
              <a:t>Willebranb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2050" name="Picture 2" descr="D:\My Documents\My Scans\2011-02 (Feb)\scan000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402795"/>
            <a:ext cx="4038600" cy="2920773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1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26670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latin typeface="Times New Roman"/>
                          <a:cs typeface="Times New Roman"/>
                        </a:rPr>
                        <a:t>↓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high molecular weight </a:t>
                      </a:r>
                      <a:r>
                        <a:rPr lang="en-US" dirty="0" err="1" smtClean="0"/>
                        <a:t>multimers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Ab</a:t>
                      </a:r>
                      <a:r>
                        <a:rPr lang="en-US" dirty="0" smtClean="0"/>
                        <a:t> high affinity for PLT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Defective GP1b binding</a:t>
                      </a:r>
                      <a:r>
                        <a:rPr lang="en-US" baseline="0" dirty="0" smtClean="0"/>
                        <a:t> site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 affinity for VIII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/>
                          <a:cs typeface="Times New Roman"/>
                        </a:rPr>
                        <a:t>↓↓↓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/>
          </a:p>
        </p:txBody>
      </p:sp>
      <p:pic>
        <p:nvPicPr>
          <p:cNvPr id="4098" name="Picture 2" descr="D:\My Documents\My Scans\2011-02 (Feb)\scan000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76712" y="273050"/>
            <a:ext cx="4508426" cy="5853113"/>
          </a:xfrm>
          <a:prstGeom prst="rect">
            <a:avLst/>
          </a:prstGeom>
          <a:noFill/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A=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 smtClean="0"/>
          </a:p>
          <a:p>
            <a:r>
              <a:rPr lang="en-US" dirty="0" smtClean="0"/>
              <a:t>B= agonist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r>
              <a:rPr lang="en-US" dirty="0" smtClean="0"/>
              <a:t>C= </a:t>
            </a:r>
            <a:r>
              <a:rPr lang="en-US" dirty="0" err="1" smtClean="0"/>
              <a:t>gđ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endParaRPr lang="en-US" dirty="0" smtClean="0"/>
          </a:p>
          <a:p>
            <a:r>
              <a:rPr lang="en-US" dirty="0" smtClean="0"/>
              <a:t>D= </a:t>
            </a:r>
            <a:r>
              <a:rPr lang="en-US" dirty="0" err="1" smtClean="0"/>
              <a:t>gđ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 </a:t>
            </a:r>
            <a:r>
              <a:rPr lang="en-US" dirty="0" err="1" smtClean="0"/>
              <a:t>phóng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endParaRPr lang="en-US" dirty="0" smtClean="0"/>
          </a:p>
          <a:p>
            <a:r>
              <a:rPr lang="en-US" dirty="0" smtClean="0"/>
              <a:t>E= </a:t>
            </a:r>
            <a:r>
              <a:rPr lang="en-US" dirty="0" err="1" smtClean="0"/>
              <a:t>gđ</a:t>
            </a:r>
            <a:r>
              <a:rPr lang="en-US" dirty="0" smtClean="0"/>
              <a:t> </a:t>
            </a:r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: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Glanzmann</a:t>
            </a:r>
            <a:r>
              <a:rPr lang="en-US" dirty="0" smtClean="0"/>
              <a:t> (</a:t>
            </a:r>
            <a:r>
              <a:rPr lang="en-US" dirty="0" err="1" smtClean="0"/>
              <a:t>liệt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122" name="Picture 2" descr="D:\My Documents\My Scans\2011-02 (Feb)\scan000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893" y="2174875"/>
            <a:ext cx="2950802" cy="3951288"/>
          </a:xfrm>
          <a:prstGeom prst="rect">
            <a:avLst/>
          </a:prstGeom>
          <a:noFill/>
        </p:spPr>
      </p:pic>
      <p:pic>
        <p:nvPicPr>
          <p:cNvPr id="5123" name="Picture 3" descr="D:\My Documents\My Scans\2011-02 (Feb)\scan0005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2159" y="2174875"/>
            <a:ext cx="2867506" cy="3951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: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trống</a:t>
            </a:r>
            <a:r>
              <a:rPr lang="en-US" dirty="0" smtClean="0"/>
              <a:t> </a:t>
            </a:r>
            <a:r>
              <a:rPr lang="en-US" dirty="0" err="1" smtClean="0"/>
              <a:t>rỗng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 Bernard </a:t>
            </a:r>
            <a:r>
              <a:rPr lang="en-US" dirty="0" err="1" smtClean="0"/>
              <a:t>Soulier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Von </a:t>
            </a:r>
            <a:r>
              <a:rPr lang="en-US" dirty="0" err="1" smtClean="0"/>
              <a:t>Willebrand</a:t>
            </a:r>
            <a:r>
              <a:rPr lang="en-US" dirty="0" smtClean="0"/>
              <a:t> disease</a:t>
            </a:r>
            <a:endParaRPr lang="en-US" dirty="0"/>
          </a:p>
        </p:txBody>
      </p:sp>
      <p:pic>
        <p:nvPicPr>
          <p:cNvPr id="6146" name="Picture 2" descr="D:\My Documents\My Scans\2011-02 (Feb)\scan000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3199" y="2174875"/>
            <a:ext cx="2948190" cy="3951288"/>
          </a:xfrm>
          <a:prstGeom prst="rect">
            <a:avLst/>
          </a:prstGeom>
          <a:noFill/>
        </p:spPr>
      </p:pic>
      <p:pic>
        <p:nvPicPr>
          <p:cNvPr id="6147" name="Picture 3" descr="D:\My Documents\My Scans\2011-02 (Feb)\scan0007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0951" y="2174875"/>
            <a:ext cx="2969922" cy="3951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ĐẶC ĐIỂM ĐÔNG MÁU SƠ SINH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YẾU TỐ ĐÔNG MÁU:</a:t>
            </a:r>
          </a:p>
          <a:p>
            <a:pPr lvl="1"/>
            <a:r>
              <a:rPr lang="en-US" dirty="0" err="1" smtClean="0"/>
              <a:t>Giảm</a:t>
            </a:r>
            <a:r>
              <a:rPr lang="en-US" dirty="0" smtClean="0"/>
              <a:t> 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sanh</a:t>
            </a:r>
            <a:r>
              <a:rPr lang="en-US" dirty="0" smtClean="0"/>
              <a:t> II,VII, IX,X,XI, XII ( </a:t>
            </a:r>
            <a:r>
              <a:rPr lang="en-US" dirty="0" err="1" smtClean="0">
                <a:solidFill>
                  <a:srgbClr val="FF0000"/>
                </a:solidFill>
              </a:rPr>
              <a:t>ngoại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trừ</a:t>
            </a:r>
            <a:r>
              <a:rPr lang="en-US" dirty="0" smtClean="0">
                <a:solidFill>
                  <a:srgbClr val="FF0000"/>
                </a:solidFill>
              </a:rPr>
              <a:t> : I,V,VIII, XIII,***</a:t>
            </a:r>
            <a:r>
              <a:rPr lang="en-US" dirty="0" smtClean="0"/>
              <a:t>) ,</a:t>
            </a:r>
            <a:r>
              <a:rPr lang="en-US" dirty="0" err="1" smtClean="0"/>
              <a:t>đạt</a:t>
            </a:r>
            <a:r>
              <a:rPr lang="en-US" dirty="0" smtClean="0"/>
              <a:t> BT </a:t>
            </a:r>
            <a:r>
              <a:rPr lang="en-US" dirty="0" err="1" smtClean="0"/>
              <a:t>khi</a:t>
            </a:r>
            <a:r>
              <a:rPr lang="en-US" dirty="0" smtClean="0"/>
              <a:t> &gt; 6 </a:t>
            </a:r>
            <a:r>
              <a:rPr lang="en-US" dirty="0" err="1" smtClean="0"/>
              <a:t>th</a:t>
            </a:r>
            <a:r>
              <a:rPr lang="en-US" dirty="0" smtClean="0"/>
              <a:t> . </a:t>
            </a:r>
          </a:p>
          <a:p>
            <a:pPr lvl="1"/>
            <a:r>
              <a:rPr lang="en-US" dirty="0" smtClean="0"/>
              <a:t>Premature ( = term at 3 </a:t>
            </a:r>
            <a:r>
              <a:rPr lang="en-US" dirty="0" err="1" smtClean="0"/>
              <a:t>tháng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YẾU TỐ CHỐNG ĐÔNG MÁU: </a:t>
            </a:r>
          </a:p>
          <a:p>
            <a:pPr lvl="1"/>
            <a:r>
              <a:rPr lang="en-US" dirty="0" smtClean="0"/>
              <a:t>PC, PS ,ATIII, </a:t>
            </a:r>
            <a:r>
              <a:rPr lang="en-US" dirty="0" err="1" smtClean="0"/>
              <a:t>heparine</a:t>
            </a:r>
            <a:r>
              <a:rPr lang="en-US" dirty="0" smtClean="0"/>
              <a:t> cofactors II, </a:t>
            </a:r>
            <a:r>
              <a:rPr lang="el-GR" dirty="0" smtClean="0">
                <a:latin typeface="Times New Roman"/>
                <a:cs typeface="Times New Roman"/>
              </a:rPr>
              <a:t>α</a:t>
            </a:r>
            <a:r>
              <a:rPr lang="en-US" dirty="0" smtClean="0">
                <a:latin typeface="Times New Roman"/>
                <a:cs typeface="Times New Roman"/>
              </a:rPr>
              <a:t>-macroglobulin ,TFPI  : 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giảm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50%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YTĐM THUỘC VIT K</a:t>
            </a:r>
          </a:p>
          <a:p>
            <a:pPr lvl="1"/>
            <a:r>
              <a:rPr lang="en-US" dirty="0" err="1" smtClean="0"/>
              <a:t>Thấp</a:t>
            </a:r>
            <a:r>
              <a:rPr lang="en-US" dirty="0" smtClean="0"/>
              <a:t> : qua </a:t>
            </a:r>
            <a:r>
              <a:rPr lang="en-US" dirty="0" err="1" smtClean="0"/>
              <a:t>nhau</a:t>
            </a:r>
            <a:r>
              <a:rPr lang="en-US" dirty="0" smtClean="0"/>
              <a:t> , </a:t>
            </a:r>
            <a:r>
              <a:rPr lang="en-US" dirty="0" err="1" smtClean="0"/>
              <a:t>thai</a:t>
            </a:r>
            <a:r>
              <a:rPr lang="en-US" dirty="0" smtClean="0"/>
              <a:t>, do </a:t>
            </a:r>
            <a:r>
              <a:rPr lang="en-US" dirty="0" err="1" smtClean="0"/>
              <a:t>mẹ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 (</a:t>
            </a:r>
            <a:r>
              <a:rPr lang="en-US" dirty="0" err="1" smtClean="0"/>
              <a:t>phenytoin</a:t>
            </a:r>
            <a:r>
              <a:rPr lang="en-US" dirty="0" smtClean="0"/>
              <a:t>, </a:t>
            </a:r>
            <a:r>
              <a:rPr lang="en-US" dirty="0" err="1" smtClean="0"/>
              <a:t>phenobartbital</a:t>
            </a:r>
            <a:r>
              <a:rPr lang="en-US" dirty="0" smtClean="0"/>
              <a:t>, </a:t>
            </a:r>
            <a:r>
              <a:rPr lang="en-US" dirty="0" err="1" smtClean="0"/>
              <a:t>valproic</a:t>
            </a:r>
            <a:r>
              <a:rPr lang="en-US" dirty="0" smtClean="0"/>
              <a:t>, </a:t>
            </a:r>
            <a:r>
              <a:rPr lang="en-US" dirty="0" err="1" smtClean="0"/>
              <a:t>carbamazepine</a:t>
            </a:r>
            <a:r>
              <a:rPr lang="en-US" dirty="0" smtClean="0"/>
              <a:t>, </a:t>
            </a:r>
            <a:r>
              <a:rPr lang="en-US" dirty="0" err="1" smtClean="0"/>
              <a:t>warfarin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HỆ TIÊU SỢI HUYẾT: </a:t>
            </a:r>
          </a:p>
          <a:p>
            <a:pPr lvl="1"/>
            <a:r>
              <a:rPr lang="en-US" dirty="0" err="1" smtClean="0"/>
              <a:t>Plasminogen</a:t>
            </a:r>
            <a:r>
              <a:rPr lang="en-US" dirty="0" smtClean="0"/>
              <a:t> (50%),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α-</a:t>
            </a:r>
            <a:r>
              <a:rPr lang="en-US" dirty="0" err="1" smtClean="0">
                <a:latin typeface="Times New Roman"/>
                <a:cs typeface="Times New Roman"/>
              </a:rPr>
              <a:t>antiplasmin</a:t>
            </a:r>
            <a:r>
              <a:rPr lang="en-US" dirty="0" smtClean="0">
                <a:latin typeface="Times New Roman"/>
                <a:cs typeface="Times New Roman"/>
              </a:rPr>
              <a:t> 80%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Ngoại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trừ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: 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tPA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&amp; PAI ↑****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D –DIMERS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***</a:t>
            </a:r>
            <a:r>
              <a:rPr lang="en-US" dirty="0" smtClean="0">
                <a:latin typeface="Times New Roman"/>
                <a:cs typeface="Times New Roman"/>
              </a:rPr>
              <a:t>(increased activation of coagulation &amp; decreased of clearance): until 3 days </a:t>
            </a:r>
            <a:endParaRPr lang="en-US" dirty="0" smtClean="0"/>
          </a:p>
          <a:p>
            <a:r>
              <a:rPr lang="en-US" dirty="0" smtClean="0"/>
              <a:t>Von </a:t>
            </a:r>
            <a:r>
              <a:rPr lang="en-US" dirty="0" err="1" smtClean="0"/>
              <a:t>Willebrand</a:t>
            </a:r>
            <a:r>
              <a:rPr lang="en-US" dirty="0" smtClean="0"/>
              <a:t>: high </a:t>
            </a:r>
            <a:r>
              <a:rPr lang="en-US" dirty="0" err="1" smtClean="0"/>
              <a:t>vW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:BT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SỰ PHÁT TRIỂN HỆ THỐNG HUYẾT HỌC Ở THAI NHI &amp; SƠ SINH</a:t>
            </a:r>
            <a:endParaRPr lang="en-US" sz="3600" dirty="0"/>
          </a:p>
        </p:txBody>
      </p:sp>
      <p:pic>
        <p:nvPicPr>
          <p:cNvPr id="2050" name="Picture 2" descr="D:\My Documents\My Scans\2011-01 (Jan)\scan002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6542" y="1600200"/>
            <a:ext cx="5190915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XUẤT HUYẾT THIẾU VIT K Ở TRẺ NHỎ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609600"/>
          <a:ext cx="9144000" cy="631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Early 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Classic 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Late form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 24 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2-7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0.5- 6mo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Causes &amp;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risk factors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Medications</a:t>
                      </a:r>
                      <a:r>
                        <a:rPr lang="en-US" baseline="0" dirty="0" smtClean="0"/>
                        <a:t> during pregnancy</a:t>
                      </a:r>
                    </a:p>
                    <a:p>
                      <a:r>
                        <a:rPr lang="en-US" baseline="0" dirty="0" smtClean="0"/>
                        <a:t>( anticonvulsants, oral anticoagulants (</a:t>
                      </a:r>
                      <a:r>
                        <a:rPr lang="en-US" baseline="0" dirty="0" err="1" smtClean="0"/>
                        <a:t>rifampin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isoniazide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Breast-</a:t>
                      </a:r>
                      <a:r>
                        <a:rPr lang="en-US" baseline="0" dirty="0" smtClean="0"/>
                        <a:t> feeding</a:t>
                      </a:r>
                    </a:p>
                    <a:p>
                      <a:r>
                        <a:rPr lang="en-US" baseline="0" dirty="0" smtClean="0"/>
                        <a:t> inadequate VK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VK intake</a:t>
                      </a:r>
                      <a:r>
                        <a:rPr lang="en-US" baseline="0" dirty="0" smtClean="0"/>
                        <a:t> and absorption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Localization in order of occurrence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ICH</a:t>
                      </a:r>
                    </a:p>
                    <a:p>
                      <a:r>
                        <a:rPr lang="en-US" dirty="0" smtClean="0"/>
                        <a:t>GI</a:t>
                      </a:r>
                    </a:p>
                    <a:p>
                      <a:r>
                        <a:rPr lang="en-US" dirty="0" smtClean="0"/>
                        <a:t>Umbilicus </a:t>
                      </a:r>
                    </a:p>
                    <a:p>
                      <a:r>
                        <a:rPr lang="en-US" dirty="0" smtClean="0"/>
                        <a:t>Intra-abdominal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err="1" smtClean="0"/>
                        <a:t>cephahematoma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ICH</a:t>
                      </a:r>
                    </a:p>
                    <a:p>
                      <a:r>
                        <a:rPr lang="en-US" dirty="0" smtClean="0"/>
                        <a:t>GI</a:t>
                      </a:r>
                    </a:p>
                    <a:p>
                      <a:r>
                        <a:rPr lang="en-US" dirty="0" smtClean="0"/>
                        <a:t>Umbilicus</a:t>
                      </a:r>
                    </a:p>
                    <a:p>
                      <a:r>
                        <a:rPr lang="en-US" dirty="0" smtClean="0"/>
                        <a:t>ENT region</a:t>
                      </a:r>
                    </a:p>
                    <a:p>
                      <a:r>
                        <a:rPr lang="en-US" dirty="0" smtClean="0"/>
                        <a:t>Injection site</a:t>
                      </a:r>
                    </a:p>
                    <a:p>
                      <a:r>
                        <a:rPr lang="en-US" dirty="0" smtClean="0"/>
                        <a:t>circumcision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ICH (&gt;50%)</a:t>
                      </a:r>
                    </a:p>
                    <a:p>
                      <a:r>
                        <a:rPr lang="en-US" dirty="0" smtClean="0"/>
                        <a:t>GI</a:t>
                      </a:r>
                    </a:p>
                    <a:p>
                      <a:r>
                        <a:rPr lang="en-US" dirty="0" smtClean="0"/>
                        <a:t>Skin</a:t>
                      </a:r>
                    </a:p>
                    <a:p>
                      <a:r>
                        <a:rPr lang="en-US" dirty="0" smtClean="0"/>
                        <a:t>ENT region</a:t>
                      </a:r>
                    </a:p>
                    <a:p>
                      <a:r>
                        <a:rPr lang="en-US" dirty="0" smtClean="0"/>
                        <a:t>Injection sites</a:t>
                      </a:r>
                    </a:p>
                    <a:p>
                      <a:r>
                        <a:rPr lang="en-US" dirty="0" err="1" smtClean="0"/>
                        <a:t>Urogenital</a:t>
                      </a:r>
                      <a:r>
                        <a:rPr lang="en-US" baseline="0" dirty="0" smtClean="0"/>
                        <a:t> tracts</a:t>
                      </a:r>
                    </a:p>
                    <a:p>
                      <a:r>
                        <a:rPr lang="en-US" baseline="0" dirty="0" err="1" smtClean="0"/>
                        <a:t>intrathoracic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Occurrence</a:t>
                      </a:r>
                      <a:r>
                        <a:rPr lang="en-US" baseline="0" dirty="0" smtClean="0"/>
                        <a:t> without VK prophylaxis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 rare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1.5%(1/10,000)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4-10/10,000 birth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Prophylaxis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Maternal VK prophyl33666rasix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Adequake</a:t>
                      </a:r>
                      <a:r>
                        <a:rPr lang="en-US" dirty="0" smtClean="0"/>
                        <a:t> VK supply</a:t>
                      </a:r>
                    </a:p>
                    <a:p>
                      <a:r>
                        <a:rPr lang="en-US" dirty="0" smtClean="0"/>
                        <a:t>Early &amp; adequate breast-feeding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formular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VK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Adequake</a:t>
                      </a:r>
                      <a:r>
                        <a:rPr lang="en-US" dirty="0" smtClean="0"/>
                        <a:t> VK supply</a:t>
                      </a:r>
                    </a:p>
                    <a:p>
                      <a:r>
                        <a:rPr lang="en-US" dirty="0" smtClean="0"/>
                        <a:t>Early &amp; adequate breast-feeding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formular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VK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SINH LÝ ĐÔNG MÁU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914401"/>
            <a:ext cx="4497388" cy="533399"/>
          </a:xfrm>
        </p:spPr>
        <p:txBody>
          <a:bodyPr>
            <a:noAutofit/>
          </a:bodyPr>
          <a:lstStyle/>
          <a:p>
            <a:r>
              <a:rPr lang="en-US" dirty="0" smtClean="0"/>
              <a:t>ĐM NỘI SINH &amp; NGOẠI SINH </a:t>
            </a:r>
            <a:endParaRPr lang="en-US" dirty="0"/>
          </a:p>
        </p:txBody>
      </p:sp>
      <p:pic>
        <p:nvPicPr>
          <p:cNvPr id="1026" name="Picture 2" descr="D:\My Documents\My Scans\2011-01 (Jan)\scan00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1000" y="1524000"/>
            <a:ext cx="4038600" cy="5333999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914401"/>
            <a:ext cx="4498975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ĐÔNG MÁU CHUNG</a:t>
            </a:r>
            <a:endParaRPr lang="en-US" dirty="0"/>
          </a:p>
        </p:txBody>
      </p:sp>
      <p:pic>
        <p:nvPicPr>
          <p:cNvPr id="1027" name="Picture 3" descr="D:\My Documents\My Scans\2011-01 (Jan)\scan0002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1447800"/>
            <a:ext cx="39624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4040188" cy="685800"/>
          </a:xfrm>
        </p:spPr>
        <p:txBody>
          <a:bodyPr/>
          <a:lstStyle/>
          <a:p>
            <a:r>
              <a:rPr lang="en-US" dirty="0" smtClean="0"/>
              <a:t>QUÁ TRÌNH ĐÔNG MÁU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28601"/>
            <a:ext cx="4270375" cy="685800"/>
          </a:xfrm>
        </p:spPr>
        <p:txBody>
          <a:bodyPr>
            <a:noAutofit/>
          </a:bodyPr>
          <a:lstStyle/>
          <a:p>
            <a:r>
              <a:rPr lang="en-US" dirty="0" smtClean="0"/>
              <a:t>QÚA TRÌNH CHỐNG ĐÔNG</a:t>
            </a:r>
            <a:endParaRPr lang="en-US" dirty="0"/>
          </a:p>
        </p:txBody>
      </p:sp>
      <p:pic>
        <p:nvPicPr>
          <p:cNvPr id="1026" name="Picture 2" descr="D:\My Documents\My Scans\2011-01 (Jan)\scan002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4268788" cy="5486400"/>
          </a:xfrm>
          <a:prstGeom prst="rect">
            <a:avLst/>
          </a:prstGeom>
          <a:noFill/>
        </p:spPr>
      </p:pic>
      <p:pic>
        <p:nvPicPr>
          <p:cNvPr id="1027" name="Picture 3" descr="D:\My Documents\My Scans\2011-01 (Jan)\scan003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1143000"/>
            <a:ext cx="4041775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ChangeArrowheads="1"/>
          </p:cNvSpPr>
          <p:nvPr/>
        </p:nvSpPr>
        <p:spPr bwMode="gray">
          <a:xfrm>
            <a:off x="203200" y="76200"/>
            <a:ext cx="873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>
              <a:lnSpc>
                <a:spcPct val="120000"/>
              </a:lnSpc>
            </a:pPr>
            <a:r>
              <a:rPr lang="en-GB" sz="2300" b="1">
                <a:solidFill>
                  <a:srgbClr val="FFFF00"/>
                </a:solidFill>
                <a:cs typeface="Arial" charset="0"/>
              </a:rPr>
              <a:t>rVIIa - Directly Activates FX on the Surface of Activated Platelets</a:t>
            </a:r>
            <a:endParaRPr lang="da-DK" sz="2300" b="1">
              <a:solidFill>
                <a:srgbClr val="FFFF00"/>
              </a:solidFill>
              <a:cs typeface="Arial" charset="0"/>
            </a:endParaRPr>
          </a:p>
        </p:txBody>
      </p:sp>
      <p:pic>
        <p:nvPicPr>
          <p:cNvPr id="391171" name="Picture 3" descr="007"/>
          <p:cNvPicPr>
            <a:picLocks noChangeAspect="1" noChangeArrowheads="1"/>
          </p:cNvPicPr>
          <p:nvPr/>
        </p:nvPicPr>
        <p:blipFill>
          <a:blip r:embed="rId2"/>
          <a:srcRect t="1266" r="2878" b="4591"/>
          <a:stretch>
            <a:fillRect/>
          </a:stretch>
        </p:blipFill>
        <p:spPr bwMode="auto">
          <a:xfrm>
            <a:off x="-11289" y="630239"/>
            <a:ext cx="9155289" cy="62563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ChangeArrowheads="1"/>
          </p:cNvSpPr>
          <p:nvPr/>
        </p:nvSpPr>
        <p:spPr bwMode="auto">
          <a:xfrm>
            <a:off x="3615267" y="1800225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9600" y="1473201"/>
            <a:ext cx="7899401" cy="5267325"/>
            <a:chOff x="1448" y="928"/>
            <a:chExt cx="4582" cy="3318"/>
          </a:xfrm>
        </p:grpSpPr>
        <p:pic>
          <p:nvPicPr>
            <p:cNvPr id="392196" name="Picture 4" descr="fig4"/>
            <p:cNvPicPr>
              <a:picLocks noChangeAspect="1" noChangeArrowheads="1"/>
            </p:cNvPicPr>
            <p:nvPr/>
          </p:nvPicPr>
          <p:blipFill>
            <a:blip r:embed="rId2">
              <a:lum contrast="30000"/>
            </a:blip>
            <a:srcRect t="3404" r="6660" b="4753"/>
            <a:stretch>
              <a:fillRect/>
            </a:stretch>
          </p:blipFill>
          <p:spPr bwMode="auto">
            <a:xfrm>
              <a:off x="2469" y="935"/>
              <a:ext cx="2223" cy="3311"/>
            </a:xfrm>
            <a:prstGeom prst="rect">
              <a:avLst/>
            </a:prstGeom>
            <a:noFill/>
          </p:spPr>
        </p:pic>
        <p:sp>
          <p:nvSpPr>
            <p:cNvPr id="392197" name="Text Box 5"/>
            <p:cNvSpPr txBox="1">
              <a:spLocks noChangeArrowheads="1"/>
            </p:cNvSpPr>
            <p:nvPr/>
          </p:nvSpPr>
          <p:spPr bwMode="auto">
            <a:xfrm>
              <a:off x="1448" y="928"/>
              <a:ext cx="888" cy="3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70000"/>
                </a:lnSpc>
              </a:pPr>
              <a:r>
                <a:rPr lang="en-US" sz="2400" b="1" dirty="0">
                  <a:solidFill>
                    <a:srgbClr val="FFCC00"/>
                  </a:solidFill>
                  <a:cs typeface="Arial" charset="0"/>
                </a:rPr>
                <a:t>Thrombin</a:t>
              </a:r>
            </a:p>
            <a:p>
              <a:pPr eaLnBrk="0" hangingPunct="0">
                <a:lnSpc>
                  <a:spcPct val="70000"/>
                </a:lnSpc>
              </a:pPr>
              <a:endParaRPr lang="en-US" sz="2400" b="1" dirty="0">
                <a:solidFill>
                  <a:schemeClr val="bg1"/>
                </a:solidFill>
                <a:cs typeface="Arial" charset="0"/>
              </a:endParaRPr>
            </a:p>
            <a:p>
              <a:pPr eaLnBrk="0" hangingPunct="0">
                <a:lnSpc>
                  <a:spcPct val="70000"/>
                </a:lnSpc>
              </a:pPr>
              <a:r>
                <a:rPr lang="en-US" sz="2400" b="1" dirty="0" err="1" smtClean="0">
                  <a:solidFill>
                    <a:schemeClr val="bg1"/>
                  </a:solidFill>
                  <a:cs typeface="Arial" charset="0"/>
                </a:rPr>
                <a:t>Throm</a:t>
              </a:r>
              <a:endParaRPr lang="en-US" sz="2400" b="1" dirty="0">
                <a:solidFill>
                  <a:schemeClr val="bg1"/>
                </a:solidFill>
                <a:cs typeface="Arial" charset="0"/>
              </a:endParaRPr>
            </a:p>
            <a:p>
              <a:pPr eaLnBrk="0" hangingPunct="0"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cs typeface="Arial" charset="0"/>
                </a:rPr>
                <a:t>0.60 U/ml</a:t>
              </a:r>
            </a:p>
            <a:p>
              <a:pPr eaLnBrk="0" hangingPunct="0">
                <a:lnSpc>
                  <a:spcPct val="110000"/>
                </a:lnSpc>
              </a:pPr>
              <a:endParaRPr lang="en-US" sz="2400" b="1" dirty="0">
                <a:solidFill>
                  <a:schemeClr val="bg1"/>
                </a:solidFill>
                <a:cs typeface="Arial" charset="0"/>
              </a:endParaRPr>
            </a:p>
            <a:p>
              <a:pPr eaLnBrk="0" hangingPunct="0">
                <a:lnSpc>
                  <a:spcPct val="90000"/>
                </a:lnSpc>
              </a:pPr>
              <a:endParaRPr lang="en-US" sz="2400" b="1" dirty="0">
                <a:solidFill>
                  <a:schemeClr val="bg1"/>
                </a:solidFill>
                <a:cs typeface="Arial" charset="0"/>
              </a:endParaRPr>
            </a:p>
            <a:p>
              <a:pPr eaLnBrk="0" hangingPunct="0">
                <a:lnSpc>
                  <a:spcPct val="110000"/>
                </a:lnSpc>
              </a:pPr>
              <a:r>
                <a:rPr lang="en-US" sz="2400" b="1" dirty="0">
                  <a:solidFill>
                    <a:schemeClr val="bg1"/>
                  </a:solidFill>
                  <a:cs typeface="Arial" charset="0"/>
                </a:rPr>
                <a:t>0.10 U/ml</a:t>
              </a:r>
            </a:p>
            <a:p>
              <a:pPr eaLnBrk="0" hangingPunct="0">
                <a:lnSpc>
                  <a:spcPct val="110000"/>
                </a:lnSpc>
              </a:pPr>
              <a:endParaRPr lang="en-US" sz="2400" b="1" dirty="0">
                <a:solidFill>
                  <a:schemeClr val="bg1"/>
                </a:solidFill>
                <a:cs typeface="Arial" charset="0"/>
              </a:endParaRPr>
            </a:p>
            <a:p>
              <a:pPr eaLnBrk="0" hangingPunct="0">
                <a:lnSpc>
                  <a:spcPct val="140000"/>
                </a:lnSpc>
              </a:pPr>
              <a:endParaRPr lang="en-US" sz="2400" b="1" dirty="0">
                <a:solidFill>
                  <a:schemeClr val="bg1"/>
                </a:solidFill>
                <a:cs typeface="Arial" charset="0"/>
              </a:endParaRPr>
            </a:p>
            <a:p>
              <a:pPr eaLnBrk="0" hangingPunct="0">
                <a:lnSpc>
                  <a:spcPct val="110000"/>
                </a:lnSpc>
              </a:pPr>
              <a:r>
                <a:rPr lang="en-US" sz="2400" b="1" dirty="0">
                  <a:solidFill>
                    <a:schemeClr val="bg1"/>
                  </a:solidFill>
                  <a:cs typeface="Arial" charset="0"/>
                </a:rPr>
                <a:t>0.05 U/ml</a:t>
              </a:r>
            </a:p>
            <a:p>
              <a:pPr eaLnBrk="0" hangingPunct="0"/>
              <a:endParaRPr lang="en-US" sz="2400" b="1" dirty="0">
                <a:solidFill>
                  <a:schemeClr val="bg1"/>
                </a:solidFill>
                <a:cs typeface="Arial" charset="0"/>
              </a:endParaRPr>
            </a:p>
            <a:p>
              <a:pPr eaLnBrk="0" hangingPunct="0">
                <a:lnSpc>
                  <a:spcPct val="130000"/>
                </a:lnSpc>
              </a:pPr>
              <a:endParaRPr lang="en-US" sz="2400" b="1" dirty="0">
                <a:solidFill>
                  <a:schemeClr val="bg1"/>
                </a:solidFill>
                <a:cs typeface="Arial" charset="0"/>
              </a:endParaRPr>
            </a:p>
            <a:p>
              <a:pPr eaLnBrk="0" hangingPunct="0"/>
              <a:r>
                <a:rPr lang="en-US" sz="2400" b="1" dirty="0">
                  <a:solidFill>
                    <a:schemeClr val="bg1"/>
                  </a:solidFill>
                  <a:cs typeface="Arial" charset="0"/>
                </a:rPr>
                <a:t>0.03 U/ml</a:t>
              </a:r>
              <a:endParaRPr lang="th-TH" sz="2400" b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392198" name="Text Box 6"/>
            <p:cNvSpPr txBox="1">
              <a:spLocks noChangeArrowheads="1"/>
            </p:cNvSpPr>
            <p:nvPr/>
          </p:nvSpPr>
          <p:spPr bwMode="auto">
            <a:xfrm>
              <a:off x="4828" y="3974"/>
              <a:ext cx="120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 i="1">
                  <a:solidFill>
                    <a:srgbClr val="FF66CC"/>
                  </a:solidFill>
                  <a:cs typeface="Arial" charset="0"/>
                </a:rPr>
                <a:t>Blomback et al 1994</a:t>
              </a:r>
              <a:endParaRPr lang="th-TH" sz="1400" b="1" i="1">
                <a:solidFill>
                  <a:srgbClr val="FF66CC"/>
                </a:solidFill>
                <a:cs typeface="Arial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0" y="198438"/>
            <a:ext cx="9144000" cy="1143000"/>
            <a:chOff x="0" y="125"/>
            <a:chExt cx="6480" cy="720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155" y="125"/>
              <a:ext cx="572" cy="720"/>
              <a:chOff x="138" y="144"/>
              <a:chExt cx="508" cy="676"/>
            </a:xfrm>
          </p:grpSpPr>
          <p:sp>
            <p:nvSpPr>
              <p:cNvPr id="392201" name="Rectangle 9"/>
              <p:cNvSpPr>
                <a:spLocks noChangeArrowheads="1"/>
              </p:cNvSpPr>
              <p:nvPr/>
            </p:nvSpPr>
            <p:spPr bwMode="ltGray">
              <a:xfrm>
                <a:off x="141" y="144"/>
                <a:ext cx="503" cy="39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FFCC0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2202" name="Rectangle 10"/>
              <p:cNvSpPr>
                <a:spLocks noChangeArrowheads="1"/>
              </p:cNvSpPr>
              <p:nvPr/>
            </p:nvSpPr>
            <p:spPr bwMode="ltGray">
              <a:xfrm>
                <a:off x="141" y="777"/>
                <a:ext cx="503" cy="39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FFCC0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2203" name="Freeform 11"/>
              <p:cNvSpPr>
                <a:spLocks/>
              </p:cNvSpPr>
              <p:nvPr/>
            </p:nvSpPr>
            <p:spPr bwMode="ltGray">
              <a:xfrm>
                <a:off x="611" y="144"/>
                <a:ext cx="35" cy="676"/>
              </a:xfrm>
              <a:custGeom>
                <a:avLst/>
                <a:gdLst/>
                <a:ahLst/>
                <a:cxnLst>
                  <a:cxn ang="0">
                    <a:pos x="0" y="1108"/>
                  </a:cxn>
                  <a:cxn ang="0">
                    <a:pos x="40" y="1148"/>
                  </a:cxn>
                  <a:cxn ang="0">
                    <a:pos x="40" y="0"/>
                  </a:cxn>
                  <a:cxn ang="0">
                    <a:pos x="0" y="40"/>
                  </a:cxn>
                  <a:cxn ang="0">
                    <a:pos x="0" y="1108"/>
                  </a:cxn>
                </a:cxnLst>
                <a:rect l="0" t="0" r="r" b="b"/>
                <a:pathLst>
                  <a:path w="40" h="1148">
                    <a:moveTo>
                      <a:pt x="0" y="1108"/>
                    </a:moveTo>
                    <a:lnTo>
                      <a:pt x="40" y="1148"/>
                    </a:lnTo>
                    <a:lnTo>
                      <a:pt x="40" y="0"/>
                    </a:lnTo>
                    <a:lnTo>
                      <a:pt x="0" y="40"/>
                    </a:lnTo>
                    <a:lnTo>
                      <a:pt x="0" y="11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FFCC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2204" name="Freeform 12"/>
              <p:cNvSpPr>
                <a:spLocks/>
              </p:cNvSpPr>
              <p:nvPr/>
            </p:nvSpPr>
            <p:spPr bwMode="ltGray">
              <a:xfrm flipH="1">
                <a:off x="140" y="144"/>
                <a:ext cx="35" cy="676"/>
              </a:xfrm>
              <a:custGeom>
                <a:avLst/>
                <a:gdLst/>
                <a:ahLst/>
                <a:cxnLst>
                  <a:cxn ang="0">
                    <a:pos x="0" y="1108"/>
                  </a:cxn>
                  <a:cxn ang="0">
                    <a:pos x="40" y="1148"/>
                  </a:cxn>
                  <a:cxn ang="0">
                    <a:pos x="40" y="0"/>
                  </a:cxn>
                  <a:cxn ang="0">
                    <a:pos x="0" y="40"/>
                  </a:cxn>
                  <a:cxn ang="0">
                    <a:pos x="0" y="1108"/>
                  </a:cxn>
                </a:cxnLst>
                <a:rect l="0" t="0" r="r" b="b"/>
                <a:pathLst>
                  <a:path w="40" h="1148">
                    <a:moveTo>
                      <a:pt x="0" y="1108"/>
                    </a:moveTo>
                    <a:lnTo>
                      <a:pt x="40" y="1148"/>
                    </a:lnTo>
                    <a:lnTo>
                      <a:pt x="40" y="0"/>
                    </a:lnTo>
                    <a:lnTo>
                      <a:pt x="0" y="40"/>
                    </a:lnTo>
                    <a:lnTo>
                      <a:pt x="0" y="11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FFCC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" name="Group 13"/>
              <p:cNvGrpSpPr>
                <a:grpSpLocks/>
              </p:cNvGrpSpPr>
              <p:nvPr/>
            </p:nvGrpSpPr>
            <p:grpSpPr bwMode="auto">
              <a:xfrm>
                <a:off x="138" y="763"/>
                <a:ext cx="507" cy="49"/>
                <a:chOff x="123" y="686"/>
                <a:chExt cx="571" cy="112"/>
              </a:xfrm>
            </p:grpSpPr>
            <p:sp>
              <p:nvSpPr>
                <p:cNvPr id="392206" name="Rectangle 14"/>
                <p:cNvSpPr>
                  <a:spLocks noChangeArrowheads="1"/>
                </p:cNvSpPr>
                <p:nvPr/>
              </p:nvSpPr>
              <p:spPr bwMode="ltGray">
                <a:xfrm>
                  <a:off x="647" y="686"/>
                  <a:ext cx="47" cy="1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FFCC00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2207" name="Rectangle 15"/>
                <p:cNvSpPr>
                  <a:spLocks noChangeArrowheads="1"/>
                </p:cNvSpPr>
                <p:nvPr/>
              </p:nvSpPr>
              <p:spPr bwMode="ltGray">
                <a:xfrm>
                  <a:off x="123" y="686"/>
                  <a:ext cx="47" cy="1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FFCC00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92208" name="Rectangle 16"/>
              <p:cNvSpPr>
                <a:spLocks noChangeArrowheads="1"/>
              </p:cNvSpPr>
              <p:nvPr/>
            </p:nvSpPr>
            <p:spPr bwMode="ltGray">
              <a:xfrm>
                <a:off x="174" y="167"/>
                <a:ext cx="438" cy="631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FFCC00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2209" name="Rectangle 17"/>
              <p:cNvSpPr>
                <a:spLocks noChangeArrowheads="1"/>
              </p:cNvSpPr>
              <p:nvPr/>
            </p:nvSpPr>
            <p:spPr bwMode="ltGray">
              <a:xfrm>
                <a:off x="174" y="778"/>
                <a:ext cx="437" cy="38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FFCC0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 eaLnBrk="0" hangingPunct="0"/>
                <a:endParaRPr lang="th-TH" altLang="en-US" sz="2400">
                  <a:solidFill>
                    <a:schemeClr val="hlink"/>
                  </a:solidFill>
                  <a:cs typeface="Arial" charset="0"/>
                </a:endParaRPr>
              </a:p>
            </p:txBody>
          </p:sp>
        </p:grpSp>
        <p:sp>
          <p:nvSpPr>
            <p:cNvPr id="392210" name="Rectangle 18"/>
            <p:cNvSpPr>
              <a:spLocks noChangeArrowheads="1"/>
            </p:cNvSpPr>
            <p:nvPr/>
          </p:nvSpPr>
          <p:spPr bwMode="auto">
            <a:xfrm>
              <a:off x="0" y="734"/>
              <a:ext cx="6480" cy="63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CC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2211" name="Rectangle 19"/>
          <p:cNvSpPr>
            <a:spLocks noChangeArrowheads="1"/>
          </p:cNvSpPr>
          <p:nvPr/>
        </p:nvSpPr>
        <p:spPr bwMode="auto">
          <a:xfrm>
            <a:off x="1904999" y="0"/>
            <a:ext cx="6858001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228600" rIns="0" bIns="0" anchor="ctr"/>
          <a:lstStyle/>
          <a:p>
            <a:pPr eaLnBrk="0" hangingPunct="0">
              <a:lnSpc>
                <a:spcPct val="75000"/>
              </a:lnSpc>
            </a:pPr>
            <a:r>
              <a:rPr lang="en-US" sz="3600" b="1" dirty="0" err="1" smtClean="0">
                <a:solidFill>
                  <a:schemeClr val="bg1"/>
                </a:solidFill>
                <a:cs typeface="Arial" charset="0"/>
              </a:rPr>
              <a:t>EffectT</a:t>
            </a:r>
            <a:r>
              <a:rPr lang="en-US" sz="36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cs typeface="Arial" charset="0"/>
              </a:rPr>
              <a:t>of </a:t>
            </a:r>
            <a:r>
              <a:rPr lang="en-US" sz="3600" b="1" dirty="0" err="1" smtClean="0">
                <a:solidFill>
                  <a:schemeClr val="bg1"/>
                </a:solidFill>
                <a:cs typeface="Arial" charset="0"/>
              </a:rPr>
              <a:t>ThrThrombinombin</a:t>
            </a:r>
            <a:r>
              <a:rPr lang="en-US" sz="36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cs typeface="Arial" charset="0"/>
              </a:rPr>
              <a:t>on Fibrin Structure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SINH LÝTIÊU SỢI HUYẾT</a:t>
            </a:r>
            <a:endParaRPr lang="en-US" sz="3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09600"/>
            <a:ext cx="8610599" cy="5934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2364</Words>
  <Application>Microsoft Office PowerPoint</Application>
  <PresentationFormat>On-screen Show (4:3)</PresentationFormat>
  <Paragraphs>504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HỘI CHỨNG XUẤT HUYẾT  TRẺ EM </vt:lpstr>
      <vt:lpstr>SINH LÝCẦM MÁU </vt:lpstr>
      <vt:lpstr>CHỨC NĂNG TiỂU CẦU</vt:lpstr>
      <vt:lpstr>VAI TRÒ TiỂU CầU &amp; ĐÔNG MÁU</vt:lpstr>
      <vt:lpstr>SINH LÝ ĐÔNG MÁU</vt:lpstr>
      <vt:lpstr>Slide 6</vt:lpstr>
      <vt:lpstr>Slide 7</vt:lpstr>
      <vt:lpstr>Slide 8</vt:lpstr>
      <vt:lpstr>SINH LÝTIÊU SỢI HUYẾT</vt:lpstr>
      <vt:lpstr>Algorithm for Use of rFVII in Controlling Bleeding</vt:lpstr>
      <vt:lpstr>Algorithm for Use of rFVII in Preventing Bleeding</vt:lpstr>
      <vt:lpstr>ĐẶC ĐiỂM TIỂU CẦU</vt:lpstr>
      <vt:lpstr>ĐẶC ĐIỂM  YẾU TỐ ĐÔNG MÁU </vt:lpstr>
      <vt:lpstr>CÁC YẾU TỐ ĐÔNG MÁU</vt:lpstr>
      <vt:lpstr>VITAMINE K</vt:lpstr>
      <vt:lpstr>CẤU TRÚC CÁC PROTEIN LỆ THUỘC  VIT K </vt:lpstr>
      <vt:lpstr>CƠ CHẾ TÁC DỤNG VIT K</vt:lpstr>
      <vt:lpstr>Slide 18</vt:lpstr>
      <vt:lpstr>BỆNH SỬ &amp; KHÁM LÂM SÀNG</vt:lpstr>
      <vt:lpstr>TIẾP CẬN BỆNH NHÂN XUẤT HUYẾT</vt:lpstr>
      <vt:lpstr>XUẤT HUYẾT DO NHIỄM TRÙNG HUYẾT NÃO MÔ CẦU &amp; HC KASABACH- MERRITT </vt:lpstr>
      <vt:lpstr>Slide 22</vt:lpstr>
      <vt:lpstr>Slide 23</vt:lpstr>
      <vt:lpstr>Von Willebrand</vt:lpstr>
      <vt:lpstr>XUẤT HUYẾT DO HEMOPHILIA</vt:lpstr>
      <vt:lpstr>Xuất huyết da đầu</vt:lpstr>
      <vt:lpstr>CẬN LÂM SÀNG</vt:lpstr>
      <vt:lpstr> CÁC XÉT NGHIỆM CHẢY MÁU &amp; ĐÔNG MÁU</vt:lpstr>
      <vt:lpstr>Trị số tham khảo về giá trị bình thường theo tuổi</vt:lpstr>
      <vt:lpstr>CHẨN ĐOÁN CHẢY MÁU BAN ĐẦU</vt:lpstr>
      <vt:lpstr>XÉT NGHIỆM SÀNG LỌC XUẤT HUYẾT BAN ĐẦU</vt:lpstr>
      <vt:lpstr>Slide 32</vt:lpstr>
      <vt:lpstr>Slide 33</vt:lpstr>
      <vt:lpstr>CHẨN ĐOÁN RỐI LOẠN ĐÔNG MÁU </vt:lpstr>
      <vt:lpstr>CÁC ĐIỀU CẦN LƯU Ý </vt:lpstr>
      <vt:lpstr>XÉT NGHIỆM SÀNG LỌC RLĐM TRẺ EM</vt:lpstr>
      <vt:lpstr> XÉT NGHIỆM HUYẾT HỌC TRONG BỆNH LÝ XUẤT HUYẾT</vt:lpstr>
      <vt:lpstr>CHẨN ĐOÁN PHÂN BiỆT</vt:lpstr>
      <vt:lpstr>XÉT NGHIỆM</vt:lpstr>
      <vt:lpstr>Slide 40</vt:lpstr>
      <vt:lpstr>XÉT NGHIỆM CHẨN ĐOÁN von Willebranb </vt:lpstr>
      <vt:lpstr>Độ ngưng tập tiểu cầu</vt:lpstr>
      <vt:lpstr>Slide 43</vt:lpstr>
      <vt:lpstr>Slide 44</vt:lpstr>
      <vt:lpstr>ĐẶC ĐIỂM ĐÔNG MÁU SƠ SINH</vt:lpstr>
      <vt:lpstr>SỰ PHÁT TRIỂN HỆ THỐNG HUYẾT HỌC Ở THAI NHI &amp; SƠ SINH</vt:lpstr>
      <vt:lpstr>XUẤT HUYẾT THIẾU VIT K Ở TRẺ NHỎ</vt:lpstr>
    </vt:vector>
  </TitlesOfParts>
  <Company>Workgroup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HỘI CHỨNG XUẤT HUYẾT</dc:title>
  <dc:creator>User</dc:creator>
  <cp:lastModifiedBy>User</cp:lastModifiedBy>
  <cp:revision>130</cp:revision>
  <dcterms:created xsi:type="dcterms:W3CDTF">2011-01-16T15:23:43Z</dcterms:created>
  <dcterms:modified xsi:type="dcterms:W3CDTF">2012-10-30T23:25:49Z</dcterms:modified>
</cp:coreProperties>
</file>